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47"/>
  </p:notesMasterIdLst>
  <p:sldIdLst>
    <p:sldId id="256" r:id="rId2"/>
    <p:sldId id="257" r:id="rId3"/>
    <p:sldId id="258" r:id="rId4"/>
    <p:sldId id="261" r:id="rId5"/>
    <p:sldId id="313" r:id="rId6"/>
    <p:sldId id="316" r:id="rId7"/>
    <p:sldId id="317" r:id="rId8"/>
    <p:sldId id="318" r:id="rId9"/>
    <p:sldId id="319" r:id="rId10"/>
    <p:sldId id="321" r:id="rId11"/>
    <p:sldId id="320" r:id="rId12"/>
    <p:sldId id="322" r:id="rId13"/>
    <p:sldId id="324" r:id="rId14"/>
    <p:sldId id="325" r:id="rId15"/>
    <p:sldId id="329" r:id="rId16"/>
    <p:sldId id="331" r:id="rId17"/>
    <p:sldId id="339" r:id="rId18"/>
    <p:sldId id="334" r:id="rId19"/>
    <p:sldId id="340" r:id="rId20"/>
    <p:sldId id="336" r:id="rId21"/>
    <p:sldId id="314" r:id="rId22"/>
    <p:sldId id="341" r:id="rId23"/>
    <p:sldId id="342" r:id="rId24"/>
    <p:sldId id="355" r:id="rId25"/>
    <p:sldId id="356" r:id="rId26"/>
    <p:sldId id="347" r:id="rId27"/>
    <p:sldId id="344" r:id="rId28"/>
    <p:sldId id="357" r:id="rId29"/>
    <p:sldId id="346" r:id="rId30"/>
    <p:sldId id="345" r:id="rId31"/>
    <p:sldId id="358" r:id="rId32"/>
    <p:sldId id="337" r:id="rId33"/>
    <p:sldId id="315" r:id="rId34"/>
    <p:sldId id="343" r:id="rId35"/>
    <p:sldId id="348" r:id="rId36"/>
    <p:sldId id="352" r:id="rId37"/>
    <p:sldId id="353" r:id="rId38"/>
    <p:sldId id="363" r:id="rId39"/>
    <p:sldId id="364" r:id="rId40"/>
    <p:sldId id="367" r:id="rId41"/>
    <p:sldId id="365" r:id="rId42"/>
    <p:sldId id="366" r:id="rId43"/>
    <p:sldId id="369" r:id="rId44"/>
    <p:sldId id="368" r:id="rId45"/>
    <p:sldId id="290" r:id="rId46"/>
  </p:sldIdLst>
  <p:sldSz cx="9144000" cy="5143500" type="screen16x9"/>
  <p:notesSz cx="6858000" cy="9144000"/>
  <p:embeddedFontLst>
    <p:embeddedFont>
      <p:font typeface="Bebas Neue" panose="020B0606020202050201" pitchFamily="34" charset="77"/>
      <p:regular r:id="rId48"/>
    </p:embeddedFont>
    <p:embeddedFont>
      <p:font typeface="Cambria Math" panose="02040503050406030204" pitchFamily="18" charset="0"/>
      <p:regular r:id="rId49"/>
    </p:embeddedFont>
    <p:embeddedFont>
      <p:font typeface="Consolas" panose="020B0609020204030204" pitchFamily="49" charset="0"/>
      <p:regular r:id="rId50"/>
      <p:bold r:id="rId51"/>
      <p:italic r:id="rId52"/>
      <p:boldItalic r:id="rId53"/>
    </p:embeddedFont>
    <p:embeddedFont>
      <p:font typeface="Dosis" pitchFamily="2" charset="77"/>
      <p:regular r:id="rId54"/>
      <p:bold r:id="rId55"/>
    </p:embeddedFont>
    <p:embeddedFont>
      <p:font typeface="Fjalla One" panose="02000506040000020004" pitchFamily="2" charset="0"/>
      <p:regular r:id="rId56"/>
    </p:embeddedFont>
    <p:embeddedFont>
      <p:font typeface="Quicksand" pitchFamily="2" charset="77"/>
      <p:regular r:id="rId57"/>
      <p:bold r:id="rId58"/>
    </p:embeddedFont>
    <p:embeddedFont>
      <p:font typeface="Quicksand Medium" pitchFamily="2" charset="77"/>
      <p:regular r:id="rId59"/>
      <p:bold r:id="rId60"/>
    </p:embeddedFont>
    <p:embeddedFont>
      <p:font typeface="Roboto Condensed Light" panose="020F0302020204030204" pitchFamily="34" charset="0"/>
      <p:regular r:id="rId61"/>
      <p: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2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19A5CE-B771-4248-B3FD-ABA759338FA9}">
  <a:tblStyle styleId="{F619A5CE-B771-4248-B3FD-ABA759338F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68163C-F2F5-43AA-BDA6-26DD8011F2E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9848"/>
    <p:restoredTop sz="94668"/>
  </p:normalViewPr>
  <p:slideViewPr>
    <p:cSldViewPr snapToGrid="0" snapToObjects="1">
      <p:cViewPr>
        <p:scale>
          <a:sx n="189" d="100"/>
          <a:sy n="189" d="100"/>
        </p:scale>
        <p:origin x="144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269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57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283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4033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443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82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0a7be6e97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0a7be6e9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7339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922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148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888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0a7be6e97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0a7be6e9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960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0a7be6e97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0a7be6e97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9021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379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130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531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3844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0a7be6e97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0a7be6e9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428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3296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80118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0a7be6e97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0a7be6e9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3743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68b5eb21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68b5eb21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248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8757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0a7be6e97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0a7be6e9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232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0a7be6e97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0a7be6e97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3382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8828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50163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81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379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9798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4793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0a7be6e97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0a7be6e97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0a7be6e97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0a7be6e9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93334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9767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39482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6834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0a7be6e97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0a7be6e9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27828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10a7be6e973_0_1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10a7be6e973_0_1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967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084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3768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5698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5367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79000"/>
          </a:blip>
          <a:srcRect t="39375" r="34742"/>
          <a:stretch/>
        </p:blipFill>
        <p:spPr>
          <a:xfrm flipH="1">
            <a:off x="1" y="0"/>
            <a:ext cx="2821699" cy="2621327"/>
          </a:xfrm>
          <a:prstGeom prst="rect">
            <a:avLst/>
          </a:prstGeom>
          <a:noFill/>
          <a:ln>
            <a:noFill/>
          </a:ln>
        </p:spPr>
      </p:pic>
      <p:pic>
        <p:nvPicPr>
          <p:cNvPr id="10" name="Google Shape;10;p2"/>
          <p:cNvPicPr preferRelativeResize="0"/>
          <p:nvPr/>
        </p:nvPicPr>
        <p:blipFill rotWithShape="1">
          <a:blip r:embed="rId2">
            <a:alphaModFix amt="79000"/>
          </a:blip>
          <a:srcRect t="39375" r="34742"/>
          <a:stretch/>
        </p:blipFill>
        <p:spPr>
          <a:xfrm rot="10800000" flipH="1">
            <a:off x="6322301" y="2522175"/>
            <a:ext cx="2821699" cy="2621327"/>
          </a:xfrm>
          <a:prstGeom prst="rect">
            <a:avLst/>
          </a:prstGeom>
          <a:noFill/>
          <a:ln>
            <a:noFill/>
          </a:ln>
        </p:spPr>
      </p:pic>
      <p:sp>
        <p:nvSpPr>
          <p:cNvPr id="11" name="Google Shape;11;p2"/>
          <p:cNvSpPr txBox="1">
            <a:spLocks noGrp="1"/>
          </p:cNvSpPr>
          <p:nvPr>
            <p:ph type="ctrTitle"/>
          </p:nvPr>
        </p:nvSpPr>
        <p:spPr>
          <a:xfrm>
            <a:off x="1073750" y="1108170"/>
            <a:ext cx="6996600" cy="229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chemeClr val="lt1"/>
              </a:buClr>
              <a:buSzPts val="5200"/>
              <a:buNone/>
              <a:defRPr sz="65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2" name="Google Shape;12;p2"/>
          <p:cNvSpPr txBox="1">
            <a:spLocks noGrp="1"/>
          </p:cNvSpPr>
          <p:nvPr>
            <p:ph type="subTitle" idx="1"/>
          </p:nvPr>
        </p:nvSpPr>
        <p:spPr>
          <a:xfrm>
            <a:off x="2466000" y="3804680"/>
            <a:ext cx="4212000" cy="365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5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pic>
        <p:nvPicPr>
          <p:cNvPr id="13" name="Google Shape;13;p2"/>
          <p:cNvPicPr preferRelativeResize="0"/>
          <p:nvPr/>
        </p:nvPicPr>
        <p:blipFill rotWithShape="1">
          <a:blip r:embed="rId3">
            <a:alphaModFix/>
          </a:blip>
          <a:srcRect r="35542" b="17108"/>
          <a:stretch/>
        </p:blipFill>
        <p:spPr>
          <a:xfrm>
            <a:off x="6030425" y="2719250"/>
            <a:ext cx="3113574" cy="2424250"/>
          </a:xfrm>
          <a:prstGeom prst="rect">
            <a:avLst/>
          </a:prstGeom>
          <a:noFill/>
          <a:ln>
            <a:noFill/>
          </a:ln>
        </p:spPr>
      </p:pic>
      <p:pic>
        <p:nvPicPr>
          <p:cNvPr id="14" name="Google Shape;14;p2"/>
          <p:cNvPicPr preferRelativeResize="0"/>
          <p:nvPr/>
        </p:nvPicPr>
        <p:blipFill rotWithShape="1">
          <a:blip r:embed="rId3">
            <a:alphaModFix/>
          </a:blip>
          <a:srcRect r="6542" b="20590"/>
          <a:stretch/>
        </p:blipFill>
        <p:spPr>
          <a:xfrm rot="5400000" flipH="1">
            <a:off x="-1108798" y="1082927"/>
            <a:ext cx="4514273" cy="232247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mt="79000"/>
          </a:blip>
          <a:srcRect t="39375" r="34742"/>
          <a:stretch/>
        </p:blipFill>
        <p:spPr>
          <a:xfrm rot="10800000">
            <a:off x="-12899" y="2522175"/>
            <a:ext cx="2821699" cy="2621327"/>
          </a:xfrm>
          <a:prstGeom prst="rect">
            <a:avLst/>
          </a:prstGeom>
          <a:noFill/>
          <a:ln>
            <a:noFill/>
          </a:ln>
        </p:spPr>
      </p:pic>
      <p:pic>
        <p:nvPicPr>
          <p:cNvPr id="17" name="Google Shape;17;p3"/>
          <p:cNvPicPr preferRelativeResize="0"/>
          <p:nvPr/>
        </p:nvPicPr>
        <p:blipFill rotWithShape="1">
          <a:blip r:embed="rId2">
            <a:alphaModFix amt="79000"/>
          </a:blip>
          <a:srcRect t="39375" r="34742"/>
          <a:stretch/>
        </p:blipFill>
        <p:spPr>
          <a:xfrm>
            <a:off x="6309401" y="0"/>
            <a:ext cx="2821699" cy="2621327"/>
          </a:xfrm>
          <a:prstGeom prst="rect">
            <a:avLst/>
          </a:prstGeom>
          <a:noFill/>
          <a:ln>
            <a:noFill/>
          </a:ln>
        </p:spPr>
      </p:pic>
      <p:sp>
        <p:nvSpPr>
          <p:cNvPr id="18" name="Google Shape;18;p3"/>
          <p:cNvSpPr txBox="1">
            <a:spLocks noGrp="1"/>
          </p:cNvSpPr>
          <p:nvPr>
            <p:ph type="title"/>
          </p:nvPr>
        </p:nvSpPr>
        <p:spPr>
          <a:xfrm>
            <a:off x="3723166" y="1787770"/>
            <a:ext cx="3033000" cy="7884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2515030" y="1724770"/>
            <a:ext cx="914400" cy="914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1216499" y="3695980"/>
            <a:ext cx="6711000" cy="43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pic>
        <p:nvPicPr>
          <p:cNvPr id="21" name="Google Shape;21;p3"/>
          <p:cNvPicPr preferRelativeResize="0"/>
          <p:nvPr/>
        </p:nvPicPr>
        <p:blipFill rotWithShape="1">
          <a:blip r:embed="rId3">
            <a:alphaModFix/>
          </a:blip>
          <a:srcRect r="35542" b="17108"/>
          <a:stretch/>
        </p:blipFill>
        <p:spPr>
          <a:xfrm flipH="1">
            <a:off x="-12898" y="2719250"/>
            <a:ext cx="3113574" cy="2424250"/>
          </a:xfrm>
          <a:prstGeom prst="rect">
            <a:avLst/>
          </a:prstGeom>
          <a:noFill/>
          <a:ln>
            <a:noFill/>
          </a:ln>
        </p:spPr>
      </p:pic>
      <p:pic>
        <p:nvPicPr>
          <p:cNvPr id="22" name="Google Shape;22;p3"/>
          <p:cNvPicPr preferRelativeResize="0"/>
          <p:nvPr/>
        </p:nvPicPr>
        <p:blipFill rotWithShape="1">
          <a:blip r:embed="rId3">
            <a:alphaModFix/>
          </a:blip>
          <a:srcRect r="6542" b="20590"/>
          <a:stretch/>
        </p:blipFill>
        <p:spPr>
          <a:xfrm rot="-5400000">
            <a:off x="5725627" y="1082927"/>
            <a:ext cx="4514273" cy="23224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pic>
        <p:nvPicPr>
          <p:cNvPr id="24" name="Google Shape;24;p4"/>
          <p:cNvPicPr preferRelativeResize="0"/>
          <p:nvPr/>
        </p:nvPicPr>
        <p:blipFill rotWithShape="1">
          <a:blip r:embed="rId2">
            <a:alphaModFix amt="87000"/>
          </a:blip>
          <a:srcRect t="39375" r="34742"/>
          <a:stretch/>
        </p:blipFill>
        <p:spPr>
          <a:xfrm rot="10800000">
            <a:off x="0" y="3199750"/>
            <a:ext cx="2092324" cy="1943752"/>
          </a:xfrm>
          <a:prstGeom prst="rect">
            <a:avLst/>
          </a:prstGeom>
          <a:noFill/>
          <a:ln>
            <a:noFill/>
          </a:ln>
        </p:spPr>
      </p:pic>
      <p:pic>
        <p:nvPicPr>
          <p:cNvPr id="25" name="Google Shape;25;p4"/>
          <p:cNvPicPr preferRelativeResize="0"/>
          <p:nvPr/>
        </p:nvPicPr>
        <p:blipFill rotWithShape="1">
          <a:blip r:embed="rId3">
            <a:alphaModFix/>
          </a:blip>
          <a:srcRect r="42419" b="19826"/>
          <a:stretch/>
        </p:blipFill>
        <p:spPr>
          <a:xfrm flipH="1">
            <a:off x="-2" y="2798725"/>
            <a:ext cx="2781327" cy="2344775"/>
          </a:xfrm>
          <a:prstGeom prst="rect">
            <a:avLst/>
          </a:prstGeom>
          <a:noFill/>
          <a:ln>
            <a:noFill/>
          </a:ln>
        </p:spPr>
      </p:pic>
      <p:pic>
        <p:nvPicPr>
          <p:cNvPr id="26" name="Google Shape;26;p4"/>
          <p:cNvPicPr preferRelativeResize="0"/>
          <p:nvPr/>
        </p:nvPicPr>
        <p:blipFill rotWithShape="1">
          <a:blip r:embed="rId2">
            <a:alphaModFix amt="87000"/>
          </a:blip>
          <a:srcRect t="39375" r="34742"/>
          <a:stretch/>
        </p:blipFill>
        <p:spPr>
          <a:xfrm>
            <a:off x="7051675" y="0"/>
            <a:ext cx="2092324" cy="1943752"/>
          </a:xfrm>
          <a:prstGeom prst="rect">
            <a:avLst/>
          </a:prstGeom>
          <a:noFill/>
          <a:ln>
            <a:noFill/>
          </a:ln>
        </p:spPr>
      </p:pic>
      <p:pic>
        <p:nvPicPr>
          <p:cNvPr id="27" name="Google Shape;27;p4"/>
          <p:cNvPicPr preferRelativeResize="0"/>
          <p:nvPr/>
        </p:nvPicPr>
        <p:blipFill rotWithShape="1">
          <a:blip r:embed="rId3">
            <a:alphaModFix/>
          </a:blip>
          <a:srcRect r="27525" b="20590"/>
          <a:stretch/>
        </p:blipFill>
        <p:spPr>
          <a:xfrm rot="-5400000">
            <a:off x="6227261" y="576112"/>
            <a:ext cx="3500652" cy="2322474"/>
          </a:xfrm>
          <a:prstGeom prst="rect">
            <a:avLst/>
          </a:prstGeom>
          <a:noFill/>
          <a:ln>
            <a:noFill/>
          </a:ln>
        </p:spPr>
      </p:pic>
      <p:sp>
        <p:nvSpPr>
          <p:cNvPr id="28" name="Google Shape;28;p4"/>
          <p:cNvSpPr/>
          <p:nvPr/>
        </p:nvSpPr>
        <p:spPr>
          <a:xfrm>
            <a:off x="546300" y="1223917"/>
            <a:ext cx="8051400" cy="35934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0" name="Google Shape;30;p4"/>
          <p:cNvSpPr txBox="1">
            <a:spLocks noGrp="1"/>
          </p:cNvSpPr>
          <p:nvPr>
            <p:ph type="body" idx="1"/>
          </p:nvPr>
        </p:nvSpPr>
        <p:spPr>
          <a:xfrm>
            <a:off x="720000" y="1223925"/>
            <a:ext cx="7704000" cy="3375600"/>
          </a:xfrm>
          <a:prstGeom prst="rect">
            <a:avLst/>
          </a:prstGeom>
        </p:spPr>
        <p:txBody>
          <a:bodyPr spcFirstLastPara="1" wrap="square" lIns="91425" tIns="91425" rIns="91425" bIns="91425" anchor="ctr" anchorCtr="0">
            <a:noAutofit/>
          </a:bodyPr>
          <a:lstStyle>
            <a:lvl1pPr marL="457200" lvl="0" indent="-298450" rtl="0">
              <a:lnSpc>
                <a:spcPct val="100000"/>
              </a:lnSpc>
              <a:spcBef>
                <a:spcPts val="0"/>
              </a:spcBef>
              <a:spcAft>
                <a:spcPts val="0"/>
              </a:spcAft>
              <a:buSzPts val="1100"/>
              <a:buAutoNum type="arabicPeriod"/>
              <a:defRPr sz="1100"/>
            </a:lvl1pPr>
            <a:lvl2pPr marL="914400" lvl="1" indent="-330200" rtl="0">
              <a:lnSpc>
                <a:spcPct val="100000"/>
              </a:lnSpc>
              <a:spcBef>
                <a:spcPts val="0"/>
              </a:spcBef>
              <a:spcAft>
                <a:spcPts val="0"/>
              </a:spcAft>
              <a:buSzPts val="1600"/>
              <a:buFont typeface="Roboto Condensed Light"/>
              <a:buAutoNum type="alphaLcPeriod"/>
              <a:defRPr sz="1600"/>
            </a:lvl2pPr>
            <a:lvl3pPr marL="1371600" lvl="2" indent="-330200" rtl="0">
              <a:lnSpc>
                <a:spcPct val="100000"/>
              </a:lnSpc>
              <a:spcBef>
                <a:spcPts val="0"/>
              </a:spcBef>
              <a:spcAft>
                <a:spcPts val="0"/>
              </a:spcAft>
              <a:buSzPts val="1600"/>
              <a:buFont typeface="Roboto Condensed Light"/>
              <a:buAutoNum type="romanLcPeriod"/>
              <a:defRPr sz="1600"/>
            </a:lvl3pPr>
            <a:lvl4pPr marL="1828800" lvl="3" indent="-330200" rtl="0">
              <a:lnSpc>
                <a:spcPct val="100000"/>
              </a:lnSpc>
              <a:spcBef>
                <a:spcPts val="0"/>
              </a:spcBef>
              <a:spcAft>
                <a:spcPts val="0"/>
              </a:spcAft>
              <a:buSzPts val="1600"/>
              <a:buFont typeface="Roboto Condensed Light"/>
              <a:buAutoNum type="arabicPeriod"/>
              <a:defRPr sz="1600"/>
            </a:lvl4pPr>
            <a:lvl5pPr marL="2286000" lvl="4" indent="-330200" rtl="0">
              <a:lnSpc>
                <a:spcPct val="100000"/>
              </a:lnSpc>
              <a:spcBef>
                <a:spcPts val="0"/>
              </a:spcBef>
              <a:spcAft>
                <a:spcPts val="0"/>
              </a:spcAft>
              <a:buSzPts val="1600"/>
              <a:buFont typeface="Roboto Condensed Light"/>
              <a:buAutoNum type="alphaLcPeriod"/>
              <a:defRPr sz="1600"/>
            </a:lvl5pPr>
            <a:lvl6pPr marL="2743200" lvl="5" indent="-330200" rtl="0">
              <a:lnSpc>
                <a:spcPct val="100000"/>
              </a:lnSpc>
              <a:spcBef>
                <a:spcPts val="0"/>
              </a:spcBef>
              <a:spcAft>
                <a:spcPts val="0"/>
              </a:spcAft>
              <a:buSzPts val="1600"/>
              <a:buFont typeface="Roboto Condensed Light"/>
              <a:buAutoNum type="romanLcPeriod"/>
              <a:defRPr sz="1600"/>
            </a:lvl6pPr>
            <a:lvl7pPr marL="3200400" lvl="6" indent="-330200" rtl="0">
              <a:lnSpc>
                <a:spcPct val="100000"/>
              </a:lnSpc>
              <a:spcBef>
                <a:spcPts val="0"/>
              </a:spcBef>
              <a:spcAft>
                <a:spcPts val="0"/>
              </a:spcAft>
              <a:buSzPts val="1600"/>
              <a:buFont typeface="Roboto Condensed Light"/>
              <a:buAutoNum type="arabicPeriod"/>
              <a:defRPr sz="1600"/>
            </a:lvl7pPr>
            <a:lvl8pPr marL="3657600" lvl="7" indent="-330200" rtl="0">
              <a:lnSpc>
                <a:spcPct val="100000"/>
              </a:lnSpc>
              <a:spcBef>
                <a:spcPts val="0"/>
              </a:spcBef>
              <a:spcAft>
                <a:spcPts val="0"/>
              </a:spcAft>
              <a:buSzPts val="1600"/>
              <a:buFont typeface="Roboto Condensed Light"/>
              <a:buAutoNum type="alphaLcPeriod"/>
              <a:defRPr sz="1600"/>
            </a:lvl8pPr>
            <a:lvl9pPr marL="4114800" lvl="8" indent="-330200" rtl="0">
              <a:lnSpc>
                <a:spcPct val="100000"/>
              </a:lnSpc>
              <a:spcBef>
                <a:spcPts val="0"/>
              </a:spcBef>
              <a:spcAft>
                <a:spcPts val="0"/>
              </a:spcAft>
              <a:buSzPts val="1600"/>
              <a:buFont typeface="Roboto Condensed Light"/>
              <a:buAutoNum type="romanLcPeriod"/>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
        <p:cNvGrpSpPr/>
        <p:nvPr/>
      </p:nvGrpSpPr>
      <p:grpSpPr>
        <a:xfrm>
          <a:off x="0" y="0"/>
          <a:ext cx="0" cy="0"/>
          <a:chOff x="0" y="0"/>
          <a:chExt cx="0" cy="0"/>
        </a:xfrm>
      </p:grpSpPr>
      <p:pic>
        <p:nvPicPr>
          <p:cNvPr id="63" name="Google Shape;63;p9"/>
          <p:cNvPicPr preferRelativeResize="0"/>
          <p:nvPr/>
        </p:nvPicPr>
        <p:blipFill rotWithShape="1">
          <a:blip r:embed="rId2">
            <a:alphaModFix amt="79000"/>
          </a:blip>
          <a:srcRect t="39375" r="34742"/>
          <a:stretch/>
        </p:blipFill>
        <p:spPr>
          <a:xfrm rot="10800000" flipH="1">
            <a:off x="6322301" y="2522175"/>
            <a:ext cx="2821699" cy="2621327"/>
          </a:xfrm>
          <a:prstGeom prst="rect">
            <a:avLst/>
          </a:prstGeom>
          <a:noFill/>
          <a:ln>
            <a:noFill/>
          </a:ln>
        </p:spPr>
      </p:pic>
      <p:pic>
        <p:nvPicPr>
          <p:cNvPr id="64" name="Google Shape;64;p9"/>
          <p:cNvPicPr preferRelativeResize="0"/>
          <p:nvPr/>
        </p:nvPicPr>
        <p:blipFill rotWithShape="1">
          <a:blip r:embed="rId2">
            <a:alphaModFix amt="79000"/>
          </a:blip>
          <a:srcRect t="39375" r="34742"/>
          <a:stretch/>
        </p:blipFill>
        <p:spPr>
          <a:xfrm flipH="1">
            <a:off x="1" y="0"/>
            <a:ext cx="2821699" cy="2621327"/>
          </a:xfrm>
          <a:prstGeom prst="rect">
            <a:avLst/>
          </a:prstGeom>
          <a:noFill/>
          <a:ln>
            <a:noFill/>
          </a:ln>
        </p:spPr>
      </p:pic>
      <p:sp>
        <p:nvSpPr>
          <p:cNvPr id="65" name="Google Shape;65;p9"/>
          <p:cNvSpPr txBox="1">
            <a:spLocks noGrp="1"/>
          </p:cNvSpPr>
          <p:nvPr>
            <p:ph type="title"/>
          </p:nvPr>
        </p:nvSpPr>
        <p:spPr>
          <a:xfrm>
            <a:off x="1823550" y="925375"/>
            <a:ext cx="5496900" cy="60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9"/>
          <p:cNvSpPr txBox="1">
            <a:spLocks noGrp="1"/>
          </p:cNvSpPr>
          <p:nvPr>
            <p:ph type="subTitle" idx="1"/>
          </p:nvPr>
        </p:nvSpPr>
        <p:spPr>
          <a:xfrm>
            <a:off x="1823625" y="2396075"/>
            <a:ext cx="5496900" cy="113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7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pic>
        <p:nvPicPr>
          <p:cNvPr id="67" name="Google Shape;67;p9"/>
          <p:cNvPicPr preferRelativeResize="0"/>
          <p:nvPr/>
        </p:nvPicPr>
        <p:blipFill rotWithShape="1">
          <a:blip r:embed="rId3">
            <a:alphaModFix/>
          </a:blip>
          <a:srcRect r="6542" b="20590"/>
          <a:stretch/>
        </p:blipFill>
        <p:spPr>
          <a:xfrm rot="5400000" flipH="1">
            <a:off x="-1108798" y="1082927"/>
            <a:ext cx="4514273" cy="2322473"/>
          </a:xfrm>
          <a:prstGeom prst="rect">
            <a:avLst/>
          </a:prstGeom>
          <a:noFill/>
          <a:ln>
            <a:noFill/>
          </a:ln>
        </p:spPr>
      </p:pic>
      <p:pic>
        <p:nvPicPr>
          <p:cNvPr id="68" name="Google Shape;68;p9"/>
          <p:cNvPicPr preferRelativeResize="0"/>
          <p:nvPr/>
        </p:nvPicPr>
        <p:blipFill rotWithShape="1">
          <a:blip r:embed="rId3">
            <a:alphaModFix/>
          </a:blip>
          <a:srcRect r="35542" b="17108"/>
          <a:stretch/>
        </p:blipFill>
        <p:spPr>
          <a:xfrm>
            <a:off x="6030425" y="2719250"/>
            <a:ext cx="3113574" cy="24242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1"/>
        <p:cNvGrpSpPr/>
        <p:nvPr/>
      </p:nvGrpSpPr>
      <p:grpSpPr>
        <a:xfrm>
          <a:off x="0" y="0"/>
          <a:ext cx="0" cy="0"/>
          <a:chOff x="0" y="0"/>
          <a:chExt cx="0" cy="0"/>
        </a:xfrm>
      </p:grpSpPr>
      <p:pic>
        <p:nvPicPr>
          <p:cNvPr id="82" name="Google Shape;82;p13"/>
          <p:cNvPicPr preferRelativeResize="0"/>
          <p:nvPr/>
        </p:nvPicPr>
        <p:blipFill rotWithShape="1">
          <a:blip r:embed="rId2">
            <a:alphaModFix amt="87000"/>
          </a:blip>
          <a:srcRect t="39375" r="34742"/>
          <a:stretch/>
        </p:blipFill>
        <p:spPr>
          <a:xfrm rot="10800000" flipH="1">
            <a:off x="7051675" y="3208581"/>
            <a:ext cx="2092324" cy="1943752"/>
          </a:xfrm>
          <a:prstGeom prst="rect">
            <a:avLst/>
          </a:prstGeom>
          <a:noFill/>
          <a:ln>
            <a:noFill/>
          </a:ln>
        </p:spPr>
      </p:pic>
      <p:pic>
        <p:nvPicPr>
          <p:cNvPr id="83" name="Google Shape;83;p13"/>
          <p:cNvPicPr preferRelativeResize="0"/>
          <p:nvPr/>
        </p:nvPicPr>
        <p:blipFill rotWithShape="1">
          <a:blip r:embed="rId3">
            <a:alphaModFix/>
          </a:blip>
          <a:srcRect t="32315" r="35542" b="17105"/>
          <a:stretch/>
        </p:blipFill>
        <p:spPr>
          <a:xfrm>
            <a:off x="6030425" y="3664300"/>
            <a:ext cx="3113574" cy="1479199"/>
          </a:xfrm>
          <a:prstGeom prst="rect">
            <a:avLst/>
          </a:prstGeom>
          <a:noFill/>
          <a:ln>
            <a:noFill/>
          </a:ln>
        </p:spPr>
      </p:pic>
      <p:pic>
        <p:nvPicPr>
          <p:cNvPr id="84" name="Google Shape;84;p13"/>
          <p:cNvPicPr preferRelativeResize="0"/>
          <p:nvPr/>
        </p:nvPicPr>
        <p:blipFill rotWithShape="1">
          <a:blip r:embed="rId3">
            <a:alphaModFix/>
          </a:blip>
          <a:srcRect r="35542" b="17108"/>
          <a:stretch/>
        </p:blipFill>
        <p:spPr>
          <a:xfrm>
            <a:off x="6030425" y="2719250"/>
            <a:ext cx="3113574" cy="2424250"/>
          </a:xfrm>
          <a:prstGeom prst="rect">
            <a:avLst/>
          </a:prstGeom>
          <a:noFill/>
          <a:ln>
            <a:noFill/>
          </a:ln>
        </p:spPr>
      </p:pic>
      <p:pic>
        <p:nvPicPr>
          <p:cNvPr id="85" name="Google Shape;85;p13"/>
          <p:cNvPicPr preferRelativeResize="0"/>
          <p:nvPr/>
        </p:nvPicPr>
        <p:blipFill rotWithShape="1">
          <a:blip r:embed="rId2">
            <a:alphaModFix amt="87000"/>
          </a:blip>
          <a:srcRect t="39375" r="34742"/>
          <a:stretch/>
        </p:blipFill>
        <p:spPr>
          <a:xfrm flipH="1">
            <a:off x="0" y="0"/>
            <a:ext cx="2092324" cy="1943752"/>
          </a:xfrm>
          <a:prstGeom prst="rect">
            <a:avLst/>
          </a:prstGeom>
          <a:noFill/>
          <a:ln>
            <a:noFill/>
          </a:ln>
        </p:spPr>
      </p:pic>
      <p:pic>
        <p:nvPicPr>
          <p:cNvPr id="86" name="Google Shape;86;p13"/>
          <p:cNvPicPr preferRelativeResize="0"/>
          <p:nvPr/>
        </p:nvPicPr>
        <p:blipFill rotWithShape="1">
          <a:blip r:embed="rId3">
            <a:alphaModFix/>
          </a:blip>
          <a:srcRect r="22002" b="20590"/>
          <a:stretch/>
        </p:blipFill>
        <p:spPr>
          <a:xfrm rot="10800000">
            <a:off x="-4077" y="1"/>
            <a:ext cx="3767649" cy="2322449"/>
          </a:xfrm>
          <a:prstGeom prst="rect">
            <a:avLst/>
          </a:prstGeom>
          <a:noFill/>
          <a:ln>
            <a:noFill/>
          </a:ln>
        </p:spPr>
      </p:pic>
      <p:pic>
        <p:nvPicPr>
          <p:cNvPr id="87" name="Google Shape;87;p13"/>
          <p:cNvPicPr preferRelativeResize="0"/>
          <p:nvPr/>
        </p:nvPicPr>
        <p:blipFill rotWithShape="1">
          <a:blip r:embed="rId3">
            <a:alphaModFix/>
          </a:blip>
          <a:srcRect r="22002" b="20590"/>
          <a:stretch/>
        </p:blipFill>
        <p:spPr>
          <a:xfrm rot="10800000">
            <a:off x="-4077" y="1"/>
            <a:ext cx="3767649" cy="2322449"/>
          </a:xfrm>
          <a:prstGeom prst="rect">
            <a:avLst/>
          </a:prstGeom>
          <a:noFill/>
          <a:ln>
            <a:noFill/>
          </a:ln>
        </p:spPr>
      </p:pic>
      <p:sp>
        <p:nvSpPr>
          <p:cNvPr id="88" name="Google Shape;88;p13"/>
          <p:cNvSpPr/>
          <p:nvPr/>
        </p:nvSpPr>
        <p:spPr>
          <a:xfrm>
            <a:off x="546300" y="1223925"/>
            <a:ext cx="8051400" cy="35139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txBox="1">
            <a:spLocks noGrp="1"/>
          </p:cNvSpPr>
          <p:nvPr>
            <p:ph type="title"/>
          </p:nvPr>
        </p:nvSpPr>
        <p:spPr>
          <a:xfrm>
            <a:off x="1897212" y="1833700"/>
            <a:ext cx="2441400" cy="3657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0" name="Google Shape;90;p13"/>
          <p:cNvSpPr txBox="1">
            <a:spLocks noGrp="1"/>
          </p:cNvSpPr>
          <p:nvPr>
            <p:ph type="subTitle" idx="1"/>
          </p:nvPr>
        </p:nvSpPr>
        <p:spPr>
          <a:xfrm>
            <a:off x="1897212" y="2183298"/>
            <a:ext cx="24447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1" name="Google Shape;91;p13"/>
          <p:cNvSpPr txBox="1">
            <a:spLocks noGrp="1"/>
          </p:cNvSpPr>
          <p:nvPr>
            <p:ph type="title" idx="2"/>
          </p:nvPr>
        </p:nvSpPr>
        <p:spPr>
          <a:xfrm>
            <a:off x="1897212" y="3280410"/>
            <a:ext cx="2441400" cy="3657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2" name="Google Shape;92;p13"/>
          <p:cNvSpPr txBox="1">
            <a:spLocks noGrp="1"/>
          </p:cNvSpPr>
          <p:nvPr>
            <p:ph type="subTitle" idx="3"/>
          </p:nvPr>
        </p:nvSpPr>
        <p:spPr>
          <a:xfrm>
            <a:off x="1897212" y="3630010"/>
            <a:ext cx="24447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3" name="Google Shape;93;p13"/>
          <p:cNvSpPr txBox="1">
            <a:spLocks noGrp="1"/>
          </p:cNvSpPr>
          <p:nvPr>
            <p:ph type="title" idx="4"/>
          </p:nvPr>
        </p:nvSpPr>
        <p:spPr>
          <a:xfrm>
            <a:off x="5785050" y="1833700"/>
            <a:ext cx="2441400" cy="3657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 name="Google Shape;94;p13"/>
          <p:cNvSpPr txBox="1">
            <a:spLocks noGrp="1"/>
          </p:cNvSpPr>
          <p:nvPr>
            <p:ph type="subTitle" idx="5"/>
          </p:nvPr>
        </p:nvSpPr>
        <p:spPr>
          <a:xfrm>
            <a:off x="5785050" y="2183298"/>
            <a:ext cx="24447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5" name="Google Shape;95;p13"/>
          <p:cNvSpPr txBox="1">
            <a:spLocks noGrp="1"/>
          </p:cNvSpPr>
          <p:nvPr>
            <p:ph type="title" idx="6" hasCustomPrompt="1"/>
          </p:nvPr>
        </p:nvSpPr>
        <p:spPr>
          <a:xfrm>
            <a:off x="963008" y="2025995"/>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title" idx="7" hasCustomPrompt="1"/>
          </p:nvPr>
        </p:nvSpPr>
        <p:spPr>
          <a:xfrm>
            <a:off x="4849208" y="2026000"/>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8" hasCustomPrompt="1"/>
          </p:nvPr>
        </p:nvSpPr>
        <p:spPr>
          <a:xfrm>
            <a:off x="962996" y="3473788"/>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title" idx="9"/>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9" name="Google Shape;99;p13"/>
          <p:cNvSpPr txBox="1">
            <a:spLocks noGrp="1"/>
          </p:cNvSpPr>
          <p:nvPr>
            <p:ph type="title" idx="13"/>
          </p:nvPr>
        </p:nvSpPr>
        <p:spPr>
          <a:xfrm>
            <a:off x="5785050" y="3280410"/>
            <a:ext cx="2441400" cy="3657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0" name="Google Shape;100;p13"/>
          <p:cNvSpPr txBox="1">
            <a:spLocks noGrp="1"/>
          </p:cNvSpPr>
          <p:nvPr>
            <p:ph type="subTitle" idx="14"/>
          </p:nvPr>
        </p:nvSpPr>
        <p:spPr>
          <a:xfrm>
            <a:off x="5785050" y="3630010"/>
            <a:ext cx="24447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01" name="Google Shape;101;p13"/>
          <p:cNvSpPr txBox="1">
            <a:spLocks noGrp="1"/>
          </p:cNvSpPr>
          <p:nvPr>
            <p:ph type="title" idx="15" hasCustomPrompt="1"/>
          </p:nvPr>
        </p:nvSpPr>
        <p:spPr>
          <a:xfrm>
            <a:off x="4849208" y="3464800"/>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0"/>
        <p:cNvGrpSpPr/>
        <p:nvPr/>
      </p:nvGrpSpPr>
      <p:grpSpPr>
        <a:xfrm>
          <a:off x="0" y="0"/>
          <a:ext cx="0" cy="0"/>
          <a:chOff x="0" y="0"/>
          <a:chExt cx="0" cy="0"/>
        </a:xfrm>
      </p:grpSpPr>
      <p:pic>
        <p:nvPicPr>
          <p:cNvPr id="271" name="Google Shape;271;p31"/>
          <p:cNvPicPr preferRelativeResize="0"/>
          <p:nvPr/>
        </p:nvPicPr>
        <p:blipFill rotWithShape="1">
          <a:blip r:embed="rId2">
            <a:alphaModFix amt="79000"/>
          </a:blip>
          <a:srcRect t="39375" r="34742"/>
          <a:stretch/>
        </p:blipFill>
        <p:spPr>
          <a:xfrm flipH="1">
            <a:off x="1" y="0"/>
            <a:ext cx="2821699" cy="2621327"/>
          </a:xfrm>
          <a:prstGeom prst="rect">
            <a:avLst/>
          </a:prstGeom>
          <a:noFill/>
          <a:ln>
            <a:noFill/>
          </a:ln>
        </p:spPr>
      </p:pic>
      <p:pic>
        <p:nvPicPr>
          <p:cNvPr id="272" name="Google Shape;272;p31"/>
          <p:cNvPicPr preferRelativeResize="0"/>
          <p:nvPr/>
        </p:nvPicPr>
        <p:blipFill rotWithShape="1">
          <a:blip r:embed="rId2">
            <a:alphaModFix amt="79000"/>
          </a:blip>
          <a:srcRect t="39375" r="34742"/>
          <a:stretch/>
        </p:blipFill>
        <p:spPr>
          <a:xfrm rot="10800000" flipH="1">
            <a:off x="6322301" y="2522175"/>
            <a:ext cx="2821699" cy="2621327"/>
          </a:xfrm>
          <a:prstGeom prst="rect">
            <a:avLst/>
          </a:prstGeom>
          <a:noFill/>
          <a:ln>
            <a:noFill/>
          </a:ln>
        </p:spPr>
      </p:pic>
      <p:pic>
        <p:nvPicPr>
          <p:cNvPr id="273" name="Google Shape;273;p31"/>
          <p:cNvPicPr preferRelativeResize="0"/>
          <p:nvPr/>
        </p:nvPicPr>
        <p:blipFill rotWithShape="1">
          <a:blip r:embed="rId3">
            <a:alphaModFix/>
          </a:blip>
          <a:srcRect r="35542" b="17108"/>
          <a:stretch/>
        </p:blipFill>
        <p:spPr>
          <a:xfrm>
            <a:off x="6030425" y="2719250"/>
            <a:ext cx="3113574" cy="2424250"/>
          </a:xfrm>
          <a:prstGeom prst="rect">
            <a:avLst/>
          </a:prstGeom>
          <a:noFill/>
          <a:ln>
            <a:noFill/>
          </a:ln>
        </p:spPr>
      </p:pic>
      <p:pic>
        <p:nvPicPr>
          <p:cNvPr id="274" name="Google Shape;274;p31"/>
          <p:cNvPicPr preferRelativeResize="0"/>
          <p:nvPr/>
        </p:nvPicPr>
        <p:blipFill rotWithShape="1">
          <a:blip r:embed="rId3">
            <a:alphaModFix/>
          </a:blip>
          <a:srcRect r="6542" b="20590"/>
          <a:stretch/>
        </p:blipFill>
        <p:spPr>
          <a:xfrm rot="5400000" flipH="1">
            <a:off x="-1108798" y="1082927"/>
            <a:ext cx="4514273" cy="2322473"/>
          </a:xfrm>
          <a:prstGeom prst="rect">
            <a:avLst/>
          </a:prstGeom>
          <a:noFill/>
          <a:ln>
            <a:noFill/>
          </a:ln>
        </p:spPr>
      </p:pic>
      <p:sp>
        <p:nvSpPr>
          <p:cNvPr id="275" name="Google Shape;275;p31"/>
          <p:cNvSpPr/>
          <p:nvPr/>
        </p:nvSpPr>
        <p:spPr>
          <a:xfrm>
            <a:off x="546300" y="775050"/>
            <a:ext cx="8051400" cy="35934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76"/>
        <p:cNvGrpSpPr/>
        <p:nvPr/>
      </p:nvGrpSpPr>
      <p:grpSpPr>
        <a:xfrm>
          <a:off x="0" y="0"/>
          <a:ext cx="0" cy="0"/>
          <a:chOff x="0" y="0"/>
          <a:chExt cx="0" cy="0"/>
        </a:xfrm>
      </p:grpSpPr>
      <p:pic>
        <p:nvPicPr>
          <p:cNvPr id="277" name="Google Shape;277;p32"/>
          <p:cNvPicPr preferRelativeResize="0"/>
          <p:nvPr/>
        </p:nvPicPr>
        <p:blipFill rotWithShape="1">
          <a:blip r:embed="rId2">
            <a:alphaModFix amt="79000"/>
          </a:blip>
          <a:srcRect t="39375" r="34742"/>
          <a:stretch/>
        </p:blipFill>
        <p:spPr>
          <a:xfrm rot="10800000">
            <a:off x="1" y="2528252"/>
            <a:ext cx="2821699" cy="2621327"/>
          </a:xfrm>
          <a:prstGeom prst="rect">
            <a:avLst/>
          </a:prstGeom>
          <a:noFill/>
          <a:ln>
            <a:noFill/>
          </a:ln>
        </p:spPr>
      </p:pic>
      <p:pic>
        <p:nvPicPr>
          <p:cNvPr id="278" name="Google Shape;278;p32"/>
          <p:cNvPicPr preferRelativeResize="0"/>
          <p:nvPr/>
        </p:nvPicPr>
        <p:blipFill rotWithShape="1">
          <a:blip r:embed="rId2">
            <a:alphaModFix amt="79000"/>
          </a:blip>
          <a:srcRect t="39375" r="34742"/>
          <a:stretch/>
        </p:blipFill>
        <p:spPr>
          <a:xfrm>
            <a:off x="6322301" y="6077"/>
            <a:ext cx="2821699" cy="2621327"/>
          </a:xfrm>
          <a:prstGeom prst="rect">
            <a:avLst/>
          </a:prstGeom>
          <a:noFill/>
          <a:ln>
            <a:noFill/>
          </a:ln>
        </p:spPr>
      </p:pic>
      <p:pic>
        <p:nvPicPr>
          <p:cNvPr id="279" name="Google Shape;279;p32"/>
          <p:cNvPicPr preferRelativeResize="0"/>
          <p:nvPr/>
        </p:nvPicPr>
        <p:blipFill rotWithShape="1">
          <a:blip r:embed="rId3">
            <a:alphaModFix/>
          </a:blip>
          <a:srcRect r="35542" b="17108"/>
          <a:stretch/>
        </p:blipFill>
        <p:spPr>
          <a:xfrm rot="10800000" flipH="1">
            <a:off x="6030425" y="6079"/>
            <a:ext cx="3113574" cy="2424250"/>
          </a:xfrm>
          <a:prstGeom prst="rect">
            <a:avLst/>
          </a:prstGeom>
          <a:noFill/>
          <a:ln>
            <a:noFill/>
          </a:ln>
        </p:spPr>
      </p:pic>
      <p:pic>
        <p:nvPicPr>
          <p:cNvPr id="280" name="Google Shape;280;p32"/>
          <p:cNvPicPr preferRelativeResize="0"/>
          <p:nvPr/>
        </p:nvPicPr>
        <p:blipFill rotWithShape="1">
          <a:blip r:embed="rId3">
            <a:alphaModFix/>
          </a:blip>
          <a:srcRect r="6542" b="20590"/>
          <a:stretch/>
        </p:blipFill>
        <p:spPr>
          <a:xfrm rot="5400000">
            <a:off x="-1108798" y="1744179"/>
            <a:ext cx="4514273" cy="2322473"/>
          </a:xfrm>
          <a:prstGeom prst="rect">
            <a:avLst/>
          </a:prstGeom>
          <a:noFill/>
          <a:ln>
            <a:noFill/>
          </a:ln>
        </p:spPr>
      </p:pic>
      <p:sp>
        <p:nvSpPr>
          <p:cNvPr id="281" name="Google Shape;281;p32"/>
          <p:cNvSpPr/>
          <p:nvPr/>
        </p:nvSpPr>
        <p:spPr>
          <a:xfrm>
            <a:off x="546300" y="775050"/>
            <a:ext cx="8051400" cy="35934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61"/>
        <p:cNvGrpSpPr/>
        <p:nvPr/>
      </p:nvGrpSpPr>
      <p:grpSpPr>
        <a:xfrm>
          <a:off x="0" y="0"/>
          <a:ext cx="0" cy="0"/>
          <a:chOff x="0" y="0"/>
          <a:chExt cx="0" cy="0"/>
        </a:xfrm>
      </p:grpSpPr>
      <p:pic>
        <p:nvPicPr>
          <p:cNvPr id="262" name="Google Shape;262;p30"/>
          <p:cNvPicPr preferRelativeResize="0"/>
          <p:nvPr/>
        </p:nvPicPr>
        <p:blipFill rotWithShape="1">
          <a:blip r:embed="rId2">
            <a:alphaModFix amt="79000"/>
          </a:blip>
          <a:srcRect t="39375" r="34742"/>
          <a:stretch/>
        </p:blipFill>
        <p:spPr>
          <a:xfrm rot="10800000">
            <a:off x="1" y="2524224"/>
            <a:ext cx="2821699" cy="2621327"/>
          </a:xfrm>
          <a:prstGeom prst="rect">
            <a:avLst/>
          </a:prstGeom>
          <a:noFill/>
          <a:ln>
            <a:noFill/>
          </a:ln>
        </p:spPr>
      </p:pic>
      <p:pic>
        <p:nvPicPr>
          <p:cNvPr id="263" name="Google Shape;263;p30"/>
          <p:cNvPicPr preferRelativeResize="0"/>
          <p:nvPr/>
        </p:nvPicPr>
        <p:blipFill rotWithShape="1">
          <a:blip r:embed="rId3">
            <a:alphaModFix/>
          </a:blip>
          <a:srcRect r="6542" b="20590"/>
          <a:stretch/>
        </p:blipFill>
        <p:spPr>
          <a:xfrm rot="5400000">
            <a:off x="-1108798" y="1740152"/>
            <a:ext cx="4514273" cy="2322473"/>
          </a:xfrm>
          <a:prstGeom prst="rect">
            <a:avLst/>
          </a:prstGeom>
          <a:noFill/>
          <a:ln>
            <a:noFill/>
          </a:ln>
        </p:spPr>
      </p:pic>
      <p:pic>
        <p:nvPicPr>
          <p:cNvPr id="264" name="Google Shape;264;p30"/>
          <p:cNvPicPr preferRelativeResize="0"/>
          <p:nvPr/>
        </p:nvPicPr>
        <p:blipFill rotWithShape="1">
          <a:blip r:embed="rId2">
            <a:alphaModFix amt="79000"/>
          </a:blip>
          <a:srcRect t="39375" r="34742"/>
          <a:stretch/>
        </p:blipFill>
        <p:spPr>
          <a:xfrm>
            <a:off x="6309401" y="12975"/>
            <a:ext cx="2821699" cy="2621327"/>
          </a:xfrm>
          <a:prstGeom prst="rect">
            <a:avLst/>
          </a:prstGeom>
          <a:noFill/>
          <a:ln>
            <a:noFill/>
          </a:ln>
        </p:spPr>
      </p:pic>
      <p:sp>
        <p:nvSpPr>
          <p:cNvPr id="265" name="Google Shape;265;p30"/>
          <p:cNvSpPr/>
          <p:nvPr/>
        </p:nvSpPr>
        <p:spPr>
          <a:xfrm>
            <a:off x="1669200" y="539500"/>
            <a:ext cx="5805600" cy="3391200"/>
          </a:xfrm>
          <a:prstGeom prst="roundRect">
            <a:avLst>
              <a:gd name="adj" fmla="val 6914"/>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30"/>
          <p:cNvPicPr preferRelativeResize="0"/>
          <p:nvPr/>
        </p:nvPicPr>
        <p:blipFill rotWithShape="1">
          <a:blip r:embed="rId3">
            <a:alphaModFix/>
          </a:blip>
          <a:srcRect r="6542" b="20590"/>
          <a:stretch/>
        </p:blipFill>
        <p:spPr>
          <a:xfrm rot="-5400000">
            <a:off x="5725627" y="1095902"/>
            <a:ext cx="4514273" cy="2322474"/>
          </a:xfrm>
          <a:prstGeom prst="rect">
            <a:avLst/>
          </a:prstGeom>
          <a:noFill/>
          <a:ln>
            <a:noFill/>
          </a:ln>
        </p:spPr>
      </p:pic>
      <p:sp>
        <p:nvSpPr>
          <p:cNvPr id="267" name="Google Shape;267;p30"/>
          <p:cNvSpPr txBox="1">
            <a:spLocks noGrp="1"/>
          </p:cNvSpPr>
          <p:nvPr>
            <p:ph type="title"/>
          </p:nvPr>
        </p:nvSpPr>
        <p:spPr>
          <a:xfrm>
            <a:off x="2276963" y="678112"/>
            <a:ext cx="4294800" cy="873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8" name="Google Shape;268;p30"/>
          <p:cNvSpPr txBox="1">
            <a:spLocks noGrp="1"/>
          </p:cNvSpPr>
          <p:nvPr>
            <p:ph type="subTitle" idx="1"/>
          </p:nvPr>
        </p:nvSpPr>
        <p:spPr>
          <a:xfrm>
            <a:off x="2707013" y="1689775"/>
            <a:ext cx="3434700" cy="109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69" name="Google Shape;269;p30"/>
          <p:cNvSpPr txBox="1"/>
          <p:nvPr/>
        </p:nvSpPr>
        <p:spPr>
          <a:xfrm>
            <a:off x="2364713" y="2972000"/>
            <a:ext cx="4119300" cy="73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a:solidFill>
                  <a:schemeClr val="lt1"/>
                </a:solidFill>
                <a:latin typeface="Quicksand"/>
                <a:ea typeface="Quicksand"/>
                <a:cs typeface="Quicksand"/>
                <a:sym typeface="Quicksand"/>
              </a:rPr>
              <a:t>CREDITS: This presentation template was created by </a:t>
            </a:r>
            <a:r>
              <a:rPr lang="en" b="1">
                <a:solidFill>
                  <a:schemeClr val="lt1"/>
                </a:solidFill>
                <a:uFill>
                  <a:noFill/>
                </a:uFill>
                <a:latin typeface="Quicksand"/>
                <a:ea typeface="Quicksand"/>
                <a:cs typeface="Quicksand"/>
                <a:sym typeface="Quicksand"/>
                <a:hlinkClick r:id="rId4">
                  <a:extLst>
                    <a:ext uri="{A12FA001-AC4F-418D-AE19-62706E023703}">
                      <ahyp:hlinkClr xmlns:ahyp="http://schemas.microsoft.com/office/drawing/2018/hyperlinkcolor" val="tx"/>
                    </a:ext>
                  </a:extLst>
                </a:hlinkClick>
              </a:rPr>
              <a:t>Slidesgo</a:t>
            </a:r>
            <a:r>
              <a:rPr lang="en">
                <a:solidFill>
                  <a:schemeClr val="lt1"/>
                </a:solidFill>
                <a:latin typeface="Quicksand"/>
                <a:ea typeface="Quicksand"/>
                <a:cs typeface="Quicksand"/>
                <a:sym typeface="Quicksand"/>
              </a:rPr>
              <a:t>, including icons by </a:t>
            </a:r>
            <a:r>
              <a:rPr lang="en" b="1">
                <a:solidFill>
                  <a:schemeClr val="lt1"/>
                </a:solidFill>
                <a:uFill>
                  <a:noFill/>
                </a:uFill>
                <a:latin typeface="Quicksand"/>
                <a:ea typeface="Quicksand"/>
                <a:cs typeface="Quicksand"/>
                <a:sym typeface="Quicksand"/>
                <a:hlinkClick r:id="rId5">
                  <a:extLst>
                    <a:ext uri="{A12FA001-AC4F-418D-AE19-62706E023703}">
                      <ahyp:hlinkClr xmlns:ahyp="http://schemas.microsoft.com/office/drawing/2018/hyperlinkcolor" val="tx"/>
                    </a:ext>
                  </a:extLst>
                </a:hlinkClick>
              </a:rPr>
              <a:t>Flaticon</a:t>
            </a:r>
            <a:r>
              <a:rPr lang="en">
                <a:solidFill>
                  <a:schemeClr val="lt1"/>
                </a:solidFill>
                <a:latin typeface="Quicksand"/>
                <a:ea typeface="Quicksand"/>
                <a:cs typeface="Quicksand"/>
                <a:sym typeface="Quicksand"/>
              </a:rPr>
              <a:t>, and infographics &amp; images by </a:t>
            </a:r>
            <a:r>
              <a:rPr lang="en" b="1">
                <a:solidFill>
                  <a:schemeClr val="lt1"/>
                </a:solidFill>
                <a:uFill>
                  <a:noFill/>
                </a:uFill>
                <a:latin typeface="Quicksand"/>
                <a:ea typeface="Quicksand"/>
                <a:cs typeface="Quicksand"/>
                <a:sym typeface="Quicksand"/>
                <a:hlinkClick r:id="rId6">
                  <a:extLst>
                    <a:ext uri="{A12FA001-AC4F-418D-AE19-62706E023703}">
                      <ahyp:hlinkClr xmlns:ahyp="http://schemas.microsoft.com/office/drawing/2018/hyperlinkcolor" val="tx"/>
                    </a:ext>
                  </a:extLst>
                </a:hlinkClick>
              </a:rPr>
              <a:t>Freepik</a:t>
            </a:r>
            <a:endParaRPr b="1">
              <a:solidFill>
                <a:schemeClr val="lt1"/>
              </a:solidFill>
              <a:latin typeface="Quicksand"/>
              <a:ea typeface="Quicksand"/>
              <a:cs typeface="Quicksand"/>
              <a:sym typeface="Quicksand"/>
            </a:endParaRPr>
          </a:p>
        </p:txBody>
      </p:sp>
    </p:spTree>
    <p:extLst>
      <p:ext uri="{BB962C8B-B14F-4D97-AF65-F5344CB8AC3E}">
        <p14:creationId xmlns:p14="http://schemas.microsoft.com/office/powerpoint/2010/main" val="2970240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539496"/>
            <a:ext cx="77085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3500"/>
              <a:buFont typeface="Dosis"/>
              <a:buNone/>
              <a:defRPr sz="3500" b="1">
                <a:solidFill>
                  <a:schemeClr val="dk2"/>
                </a:solidFill>
                <a:latin typeface="Dosis"/>
                <a:ea typeface="Dosis"/>
                <a:cs typeface="Dosis"/>
                <a:sym typeface="Dosis"/>
              </a:defRPr>
            </a:lvl1pPr>
            <a:lvl2pPr lvl="1"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2pPr>
            <a:lvl3pPr lvl="2"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3pPr>
            <a:lvl4pPr lvl="3"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4pPr>
            <a:lvl5pPr lvl="4"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5pPr>
            <a:lvl6pPr lvl="5"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6pPr>
            <a:lvl7pPr lvl="6"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7pPr>
            <a:lvl8pPr lvl="7"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8pPr>
            <a:lvl9pPr lvl="8"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lt1"/>
              </a:buClr>
              <a:buSzPts val="1500"/>
              <a:buFont typeface="Quicksand Medium"/>
              <a:buChar char="●"/>
              <a:defRPr sz="1500">
                <a:solidFill>
                  <a:schemeClr val="lt1"/>
                </a:solidFill>
                <a:latin typeface="Quicksand Medium"/>
                <a:ea typeface="Quicksand Medium"/>
                <a:cs typeface="Quicksand Medium"/>
                <a:sym typeface="Quicksand Medium"/>
              </a:defRPr>
            </a:lvl1pPr>
            <a:lvl2pPr marL="914400" lvl="1" indent="-323850">
              <a:lnSpc>
                <a:spcPct val="100000"/>
              </a:lnSpc>
              <a:spcBef>
                <a:spcPts val="0"/>
              </a:spcBef>
              <a:spcAft>
                <a:spcPts val="0"/>
              </a:spcAft>
              <a:buClr>
                <a:schemeClr val="lt1"/>
              </a:buClr>
              <a:buSzPts val="1500"/>
              <a:buFont typeface="Quicksand Medium"/>
              <a:buChar char="○"/>
              <a:defRPr sz="1500">
                <a:solidFill>
                  <a:schemeClr val="lt1"/>
                </a:solidFill>
                <a:latin typeface="Quicksand Medium"/>
                <a:ea typeface="Quicksand Medium"/>
                <a:cs typeface="Quicksand Medium"/>
                <a:sym typeface="Quicksand Medium"/>
              </a:defRPr>
            </a:lvl2pPr>
            <a:lvl3pPr marL="1371600" lvl="2" indent="-323850">
              <a:lnSpc>
                <a:spcPct val="100000"/>
              </a:lnSpc>
              <a:spcBef>
                <a:spcPts val="0"/>
              </a:spcBef>
              <a:spcAft>
                <a:spcPts val="0"/>
              </a:spcAft>
              <a:buClr>
                <a:schemeClr val="lt1"/>
              </a:buClr>
              <a:buSzPts val="1500"/>
              <a:buFont typeface="Quicksand Medium"/>
              <a:buChar char="■"/>
              <a:defRPr sz="1500">
                <a:solidFill>
                  <a:schemeClr val="lt1"/>
                </a:solidFill>
                <a:latin typeface="Quicksand Medium"/>
                <a:ea typeface="Quicksand Medium"/>
                <a:cs typeface="Quicksand Medium"/>
                <a:sym typeface="Quicksand Medium"/>
              </a:defRPr>
            </a:lvl3pPr>
            <a:lvl4pPr marL="1828800" lvl="3" indent="-323850">
              <a:lnSpc>
                <a:spcPct val="100000"/>
              </a:lnSpc>
              <a:spcBef>
                <a:spcPts val="0"/>
              </a:spcBef>
              <a:spcAft>
                <a:spcPts val="0"/>
              </a:spcAft>
              <a:buClr>
                <a:schemeClr val="lt1"/>
              </a:buClr>
              <a:buSzPts val="1500"/>
              <a:buFont typeface="Quicksand Medium"/>
              <a:buChar char="●"/>
              <a:defRPr sz="1500">
                <a:solidFill>
                  <a:schemeClr val="lt1"/>
                </a:solidFill>
                <a:latin typeface="Quicksand Medium"/>
                <a:ea typeface="Quicksand Medium"/>
                <a:cs typeface="Quicksand Medium"/>
                <a:sym typeface="Quicksand Medium"/>
              </a:defRPr>
            </a:lvl4pPr>
            <a:lvl5pPr marL="2286000" lvl="4" indent="-323850">
              <a:lnSpc>
                <a:spcPct val="100000"/>
              </a:lnSpc>
              <a:spcBef>
                <a:spcPts val="0"/>
              </a:spcBef>
              <a:spcAft>
                <a:spcPts val="0"/>
              </a:spcAft>
              <a:buClr>
                <a:schemeClr val="lt1"/>
              </a:buClr>
              <a:buSzPts val="1500"/>
              <a:buFont typeface="Quicksand Medium"/>
              <a:buChar char="○"/>
              <a:defRPr sz="1500">
                <a:solidFill>
                  <a:schemeClr val="lt1"/>
                </a:solidFill>
                <a:latin typeface="Quicksand Medium"/>
                <a:ea typeface="Quicksand Medium"/>
                <a:cs typeface="Quicksand Medium"/>
                <a:sym typeface="Quicksand Medium"/>
              </a:defRPr>
            </a:lvl5pPr>
            <a:lvl6pPr marL="2743200" lvl="5" indent="-323850">
              <a:lnSpc>
                <a:spcPct val="100000"/>
              </a:lnSpc>
              <a:spcBef>
                <a:spcPts val="0"/>
              </a:spcBef>
              <a:spcAft>
                <a:spcPts val="0"/>
              </a:spcAft>
              <a:buClr>
                <a:schemeClr val="lt1"/>
              </a:buClr>
              <a:buSzPts val="1500"/>
              <a:buFont typeface="Quicksand Medium"/>
              <a:buChar char="■"/>
              <a:defRPr sz="1500">
                <a:solidFill>
                  <a:schemeClr val="lt1"/>
                </a:solidFill>
                <a:latin typeface="Quicksand Medium"/>
                <a:ea typeface="Quicksand Medium"/>
                <a:cs typeface="Quicksand Medium"/>
                <a:sym typeface="Quicksand Medium"/>
              </a:defRPr>
            </a:lvl6pPr>
            <a:lvl7pPr marL="3200400" lvl="6" indent="-323850">
              <a:lnSpc>
                <a:spcPct val="100000"/>
              </a:lnSpc>
              <a:spcBef>
                <a:spcPts val="0"/>
              </a:spcBef>
              <a:spcAft>
                <a:spcPts val="0"/>
              </a:spcAft>
              <a:buClr>
                <a:schemeClr val="lt1"/>
              </a:buClr>
              <a:buSzPts val="1500"/>
              <a:buFont typeface="Quicksand Medium"/>
              <a:buChar char="●"/>
              <a:defRPr sz="1500">
                <a:solidFill>
                  <a:schemeClr val="lt1"/>
                </a:solidFill>
                <a:latin typeface="Quicksand Medium"/>
                <a:ea typeface="Quicksand Medium"/>
                <a:cs typeface="Quicksand Medium"/>
                <a:sym typeface="Quicksand Medium"/>
              </a:defRPr>
            </a:lvl7pPr>
            <a:lvl8pPr marL="3657600" lvl="7" indent="-323850">
              <a:lnSpc>
                <a:spcPct val="100000"/>
              </a:lnSpc>
              <a:spcBef>
                <a:spcPts val="0"/>
              </a:spcBef>
              <a:spcAft>
                <a:spcPts val="0"/>
              </a:spcAft>
              <a:buClr>
                <a:schemeClr val="lt1"/>
              </a:buClr>
              <a:buSzPts val="1500"/>
              <a:buFont typeface="Quicksand Medium"/>
              <a:buChar char="○"/>
              <a:defRPr sz="1500">
                <a:solidFill>
                  <a:schemeClr val="lt1"/>
                </a:solidFill>
                <a:latin typeface="Quicksand Medium"/>
                <a:ea typeface="Quicksand Medium"/>
                <a:cs typeface="Quicksand Medium"/>
                <a:sym typeface="Quicksand Medium"/>
              </a:defRPr>
            </a:lvl8pPr>
            <a:lvl9pPr marL="4114800" lvl="8" indent="-323850">
              <a:lnSpc>
                <a:spcPct val="100000"/>
              </a:lnSpc>
              <a:spcBef>
                <a:spcPts val="0"/>
              </a:spcBef>
              <a:spcAft>
                <a:spcPts val="0"/>
              </a:spcAft>
              <a:buClr>
                <a:schemeClr val="lt1"/>
              </a:buClr>
              <a:buSzPts val="1500"/>
              <a:buFont typeface="Quicksand Medium"/>
              <a:buChar char="■"/>
              <a:defRPr sz="1500">
                <a:solidFill>
                  <a:schemeClr val="lt1"/>
                </a:solidFill>
                <a:latin typeface="Quicksand Medium"/>
                <a:ea typeface="Quicksand Medium"/>
                <a:cs typeface="Quicksand Medium"/>
                <a:sym typeface="Quicksand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77" r:id="rId7"/>
    <p:sldLayoutId id="2147483678" r:id="rId8"/>
    <p:sldLayoutId id="214748368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it.wiktionary.org/wiki/%CE%B2" TargetMode="External"/><Relationship Id="rId7"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8.jpeg"/><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6"/>
          <p:cNvSpPr/>
          <p:nvPr/>
        </p:nvSpPr>
        <p:spPr>
          <a:xfrm>
            <a:off x="1216500" y="999570"/>
            <a:ext cx="6711000" cy="25131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6"/>
          <p:cNvSpPr/>
          <p:nvPr/>
        </p:nvSpPr>
        <p:spPr>
          <a:xfrm>
            <a:off x="1216500" y="3682730"/>
            <a:ext cx="67110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6"/>
          <p:cNvSpPr txBox="1">
            <a:spLocks noGrp="1"/>
          </p:cNvSpPr>
          <p:nvPr>
            <p:ph type="ctrTitle"/>
          </p:nvPr>
        </p:nvSpPr>
        <p:spPr>
          <a:xfrm>
            <a:off x="1073750" y="1108170"/>
            <a:ext cx="6996600" cy="22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dk2"/>
                </a:solidFill>
              </a:rPr>
              <a:t>APPLIED COMPUTER SCIENCE AND ARTIFICIAL INTELLIGENCE </a:t>
            </a:r>
            <a:br>
              <a:rPr lang="en" sz="3200" dirty="0">
                <a:solidFill>
                  <a:schemeClr val="dk2"/>
                </a:solidFill>
              </a:rPr>
            </a:br>
            <a:br>
              <a:rPr lang="en" sz="3200" dirty="0">
                <a:solidFill>
                  <a:schemeClr val="dk2"/>
                </a:solidFill>
              </a:rPr>
            </a:br>
            <a:r>
              <a:rPr lang="en" sz="2400" b="0" dirty="0"/>
              <a:t>019_AMG: “</a:t>
            </a:r>
            <a:r>
              <a:rPr lang="en" sz="3200" b="0" dirty="0"/>
              <a:t>PERFORMANCE MONITORING”</a:t>
            </a:r>
            <a:endParaRPr sz="3200" b="0" dirty="0"/>
          </a:p>
        </p:txBody>
      </p:sp>
      <p:sp>
        <p:nvSpPr>
          <p:cNvPr id="295" name="Google Shape;295;p36"/>
          <p:cNvSpPr txBox="1">
            <a:spLocks noGrp="1"/>
          </p:cNvSpPr>
          <p:nvPr>
            <p:ph type="subTitle" idx="1"/>
          </p:nvPr>
        </p:nvSpPr>
        <p:spPr>
          <a:xfrm>
            <a:off x="2466000" y="3804680"/>
            <a:ext cx="42120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00"/>
                </a:solidFill>
              </a:rPr>
              <a:t>STATISTICS</a:t>
            </a:r>
            <a:r>
              <a:rPr lang="en" dirty="0"/>
              <a:t>: PROJECT PRESENTATION</a:t>
            </a:r>
            <a:endParaRPr dirty="0"/>
          </a:p>
        </p:txBody>
      </p:sp>
      <p:grpSp>
        <p:nvGrpSpPr>
          <p:cNvPr id="6" name="Google Shape;505;p45">
            <a:extLst>
              <a:ext uri="{FF2B5EF4-FFF2-40B4-BE49-F238E27FC236}">
                <a16:creationId xmlns:a16="http://schemas.microsoft.com/office/drawing/2014/main" id="{B3C9F819-B354-DBAD-3684-14A324A0F797}"/>
              </a:ext>
            </a:extLst>
          </p:cNvPr>
          <p:cNvGrpSpPr/>
          <p:nvPr/>
        </p:nvGrpSpPr>
        <p:grpSpPr>
          <a:xfrm>
            <a:off x="1407325" y="3737105"/>
            <a:ext cx="433925" cy="433275"/>
            <a:chOff x="238125" y="1961325"/>
            <a:chExt cx="433925" cy="433275"/>
          </a:xfrm>
        </p:grpSpPr>
        <p:sp>
          <p:nvSpPr>
            <p:cNvPr id="7" name="Google Shape;506;p45">
              <a:extLst>
                <a:ext uri="{FF2B5EF4-FFF2-40B4-BE49-F238E27FC236}">
                  <a16:creationId xmlns:a16="http://schemas.microsoft.com/office/drawing/2014/main" id="{AD2129D7-52CC-FF79-38F3-24D400ADFD9F}"/>
                </a:ext>
              </a:extLst>
            </p:cNvPr>
            <p:cNvSpPr/>
            <p:nvPr/>
          </p:nvSpPr>
          <p:spPr>
            <a:xfrm>
              <a:off x="294825" y="2154375"/>
              <a:ext cx="98150" cy="183525"/>
            </a:xfrm>
            <a:custGeom>
              <a:avLst/>
              <a:gdLst/>
              <a:ahLst/>
              <a:cxnLst/>
              <a:rect l="l" t="t" r="r" b="b"/>
              <a:pathLst>
                <a:path w="3926" h="7341" extrusionOk="0">
                  <a:moveTo>
                    <a:pt x="255" y="1"/>
                  </a:moveTo>
                  <a:lnTo>
                    <a:pt x="153" y="26"/>
                  </a:lnTo>
                  <a:lnTo>
                    <a:pt x="77" y="77"/>
                  </a:lnTo>
                  <a:lnTo>
                    <a:pt x="26" y="154"/>
                  </a:lnTo>
                  <a:lnTo>
                    <a:pt x="0" y="256"/>
                  </a:lnTo>
                  <a:lnTo>
                    <a:pt x="0" y="1173"/>
                  </a:lnTo>
                  <a:lnTo>
                    <a:pt x="26" y="1275"/>
                  </a:lnTo>
                  <a:lnTo>
                    <a:pt x="77" y="1351"/>
                  </a:lnTo>
                  <a:lnTo>
                    <a:pt x="153" y="1402"/>
                  </a:lnTo>
                  <a:lnTo>
                    <a:pt x="255" y="1428"/>
                  </a:lnTo>
                  <a:lnTo>
                    <a:pt x="357" y="1402"/>
                  </a:lnTo>
                  <a:lnTo>
                    <a:pt x="434" y="1351"/>
                  </a:lnTo>
                  <a:lnTo>
                    <a:pt x="484" y="1275"/>
                  </a:lnTo>
                  <a:lnTo>
                    <a:pt x="510" y="1173"/>
                  </a:lnTo>
                  <a:lnTo>
                    <a:pt x="510" y="510"/>
                  </a:lnTo>
                  <a:lnTo>
                    <a:pt x="3415" y="510"/>
                  </a:lnTo>
                  <a:lnTo>
                    <a:pt x="3415" y="6831"/>
                  </a:lnTo>
                  <a:lnTo>
                    <a:pt x="510" y="6831"/>
                  </a:lnTo>
                  <a:lnTo>
                    <a:pt x="510" y="2371"/>
                  </a:lnTo>
                  <a:lnTo>
                    <a:pt x="484" y="2269"/>
                  </a:lnTo>
                  <a:lnTo>
                    <a:pt x="434" y="2192"/>
                  </a:lnTo>
                  <a:lnTo>
                    <a:pt x="357" y="2116"/>
                  </a:lnTo>
                  <a:lnTo>
                    <a:pt x="153" y="2116"/>
                  </a:lnTo>
                  <a:lnTo>
                    <a:pt x="77" y="2192"/>
                  </a:lnTo>
                  <a:lnTo>
                    <a:pt x="26" y="2269"/>
                  </a:lnTo>
                  <a:lnTo>
                    <a:pt x="0" y="2371"/>
                  </a:lnTo>
                  <a:lnTo>
                    <a:pt x="0" y="7086"/>
                  </a:lnTo>
                  <a:lnTo>
                    <a:pt x="26" y="7188"/>
                  </a:lnTo>
                  <a:lnTo>
                    <a:pt x="77" y="7264"/>
                  </a:lnTo>
                  <a:lnTo>
                    <a:pt x="153" y="7341"/>
                  </a:lnTo>
                  <a:lnTo>
                    <a:pt x="3772" y="7341"/>
                  </a:lnTo>
                  <a:lnTo>
                    <a:pt x="3849" y="7264"/>
                  </a:lnTo>
                  <a:lnTo>
                    <a:pt x="3900" y="7188"/>
                  </a:lnTo>
                  <a:lnTo>
                    <a:pt x="3925" y="7086"/>
                  </a:lnTo>
                  <a:lnTo>
                    <a:pt x="3925" y="256"/>
                  </a:lnTo>
                  <a:lnTo>
                    <a:pt x="3900" y="154"/>
                  </a:lnTo>
                  <a:lnTo>
                    <a:pt x="3849" y="77"/>
                  </a:lnTo>
                  <a:lnTo>
                    <a:pt x="3772" y="26"/>
                  </a:lnTo>
                  <a:lnTo>
                    <a:pt x="36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7;p45">
              <a:extLst>
                <a:ext uri="{FF2B5EF4-FFF2-40B4-BE49-F238E27FC236}">
                  <a16:creationId xmlns:a16="http://schemas.microsoft.com/office/drawing/2014/main" id="{4E28CA4F-3D99-91CF-221F-DEBC31C046AC}"/>
                </a:ext>
              </a:extLst>
            </p:cNvPr>
            <p:cNvSpPr/>
            <p:nvPr/>
          </p:nvSpPr>
          <p:spPr>
            <a:xfrm>
              <a:off x="551600" y="2051800"/>
              <a:ext cx="98150" cy="286100"/>
            </a:xfrm>
            <a:custGeom>
              <a:avLst/>
              <a:gdLst/>
              <a:ahLst/>
              <a:cxnLst/>
              <a:rect l="l" t="t" r="r" b="b"/>
              <a:pathLst>
                <a:path w="3926" h="11444" extrusionOk="0">
                  <a:moveTo>
                    <a:pt x="255" y="0"/>
                  </a:moveTo>
                  <a:lnTo>
                    <a:pt x="153" y="26"/>
                  </a:lnTo>
                  <a:lnTo>
                    <a:pt x="77" y="77"/>
                  </a:lnTo>
                  <a:lnTo>
                    <a:pt x="26" y="153"/>
                  </a:lnTo>
                  <a:lnTo>
                    <a:pt x="0" y="255"/>
                  </a:lnTo>
                  <a:lnTo>
                    <a:pt x="0" y="2243"/>
                  </a:lnTo>
                  <a:lnTo>
                    <a:pt x="26" y="2320"/>
                  </a:lnTo>
                  <a:lnTo>
                    <a:pt x="77" y="2422"/>
                  </a:lnTo>
                  <a:lnTo>
                    <a:pt x="153" y="2473"/>
                  </a:lnTo>
                  <a:lnTo>
                    <a:pt x="255" y="2498"/>
                  </a:lnTo>
                  <a:lnTo>
                    <a:pt x="357" y="2473"/>
                  </a:lnTo>
                  <a:lnTo>
                    <a:pt x="433" y="2422"/>
                  </a:lnTo>
                  <a:lnTo>
                    <a:pt x="484" y="2320"/>
                  </a:lnTo>
                  <a:lnTo>
                    <a:pt x="510" y="2243"/>
                  </a:lnTo>
                  <a:lnTo>
                    <a:pt x="510" y="510"/>
                  </a:lnTo>
                  <a:lnTo>
                    <a:pt x="3415" y="510"/>
                  </a:lnTo>
                  <a:lnTo>
                    <a:pt x="3415" y="10934"/>
                  </a:lnTo>
                  <a:lnTo>
                    <a:pt x="510" y="10934"/>
                  </a:lnTo>
                  <a:lnTo>
                    <a:pt x="510" y="3416"/>
                  </a:lnTo>
                  <a:lnTo>
                    <a:pt x="484" y="3314"/>
                  </a:lnTo>
                  <a:lnTo>
                    <a:pt x="433" y="3237"/>
                  </a:lnTo>
                  <a:lnTo>
                    <a:pt x="357" y="3186"/>
                  </a:lnTo>
                  <a:lnTo>
                    <a:pt x="255" y="3161"/>
                  </a:lnTo>
                  <a:lnTo>
                    <a:pt x="153" y="3186"/>
                  </a:lnTo>
                  <a:lnTo>
                    <a:pt x="77" y="3237"/>
                  </a:lnTo>
                  <a:lnTo>
                    <a:pt x="26" y="3314"/>
                  </a:lnTo>
                  <a:lnTo>
                    <a:pt x="0" y="3416"/>
                  </a:lnTo>
                  <a:lnTo>
                    <a:pt x="0" y="11189"/>
                  </a:lnTo>
                  <a:lnTo>
                    <a:pt x="26" y="11291"/>
                  </a:lnTo>
                  <a:lnTo>
                    <a:pt x="77" y="11367"/>
                  </a:lnTo>
                  <a:lnTo>
                    <a:pt x="153" y="11444"/>
                  </a:lnTo>
                  <a:lnTo>
                    <a:pt x="3772" y="11444"/>
                  </a:lnTo>
                  <a:lnTo>
                    <a:pt x="3849" y="11367"/>
                  </a:lnTo>
                  <a:lnTo>
                    <a:pt x="3900" y="11291"/>
                  </a:lnTo>
                  <a:lnTo>
                    <a:pt x="3925" y="11189"/>
                  </a:lnTo>
                  <a:lnTo>
                    <a:pt x="3925" y="255"/>
                  </a:lnTo>
                  <a:lnTo>
                    <a:pt x="3900" y="153"/>
                  </a:lnTo>
                  <a:lnTo>
                    <a:pt x="3849" y="77"/>
                  </a:lnTo>
                  <a:lnTo>
                    <a:pt x="3772" y="26"/>
                  </a:lnTo>
                  <a:lnTo>
                    <a:pt x="36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8;p45">
              <a:extLst>
                <a:ext uri="{FF2B5EF4-FFF2-40B4-BE49-F238E27FC236}">
                  <a16:creationId xmlns:a16="http://schemas.microsoft.com/office/drawing/2014/main" id="{D9DD1623-DD6E-C3E5-02A1-119DEF87D43C}"/>
                </a:ext>
              </a:extLst>
            </p:cNvPr>
            <p:cNvSpPr/>
            <p:nvPr/>
          </p:nvSpPr>
          <p:spPr>
            <a:xfrm>
              <a:off x="422875" y="2214275"/>
              <a:ext cx="98800" cy="123625"/>
            </a:xfrm>
            <a:custGeom>
              <a:avLst/>
              <a:gdLst/>
              <a:ahLst/>
              <a:cxnLst/>
              <a:rect l="l" t="t" r="r" b="b"/>
              <a:pathLst>
                <a:path w="3952" h="4945" extrusionOk="0">
                  <a:moveTo>
                    <a:pt x="256" y="0"/>
                  </a:moveTo>
                  <a:lnTo>
                    <a:pt x="179" y="26"/>
                  </a:lnTo>
                  <a:lnTo>
                    <a:pt x="77" y="77"/>
                  </a:lnTo>
                  <a:lnTo>
                    <a:pt x="26" y="153"/>
                  </a:lnTo>
                  <a:lnTo>
                    <a:pt x="1" y="255"/>
                  </a:lnTo>
                  <a:lnTo>
                    <a:pt x="1" y="4690"/>
                  </a:lnTo>
                  <a:lnTo>
                    <a:pt x="26" y="4792"/>
                  </a:lnTo>
                  <a:lnTo>
                    <a:pt x="77" y="4868"/>
                  </a:lnTo>
                  <a:lnTo>
                    <a:pt x="179" y="4945"/>
                  </a:lnTo>
                  <a:lnTo>
                    <a:pt x="3798" y="4945"/>
                  </a:lnTo>
                  <a:lnTo>
                    <a:pt x="3875" y="4868"/>
                  </a:lnTo>
                  <a:lnTo>
                    <a:pt x="3926" y="4792"/>
                  </a:lnTo>
                  <a:lnTo>
                    <a:pt x="3951" y="4690"/>
                  </a:lnTo>
                  <a:lnTo>
                    <a:pt x="3951" y="2753"/>
                  </a:lnTo>
                  <a:lnTo>
                    <a:pt x="3926" y="2651"/>
                  </a:lnTo>
                  <a:lnTo>
                    <a:pt x="3875" y="2574"/>
                  </a:lnTo>
                  <a:lnTo>
                    <a:pt x="3798" y="2523"/>
                  </a:lnTo>
                  <a:lnTo>
                    <a:pt x="3696" y="2498"/>
                  </a:lnTo>
                  <a:lnTo>
                    <a:pt x="3595" y="2523"/>
                  </a:lnTo>
                  <a:lnTo>
                    <a:pt x="3518" y="2574"/>
                  </a:lnTo>
                  <a:lnTo>
                    <a:pt x="3442" y="2651"/>
                  </a:lnTo>
                  <a:lnTo>
                    <a:pt x="3442" y="2753"/>
                  </a:lnTo>
                  <a:lnTo>
                    <a:pt x="3442" y="4435"/>
                  </a:lnTo>
                  <a:lnTo>
                    <a:pt x="511" y="4435"/>
                  </a:lnTo>
                  <a:lnTo>
                    <a:pt x="511" y="510"/>
                  </a:lnTo>
                  <a:lnTo>
                    <a:pt x="3442" y="510"/>
                  </a:lnTo>
                  <a:lnTo>
                    <a:pt x="3442" y="1555"/>
                  </a:lnTo>
                  <a:lnTo>
                    <a:pt x="3442" y="1657"/>
                  </a:lnTo>
                  <a:lnTo>
                    <a:pt x="3518" y="1733"/>
                  </a:lnTo>
                  <a:lnTo>
                    <a:pt x="3595" y="1810"/>
                  </a:lnTo>
                  <a:lnTo>
                    <a:pt x="3798" y="1810"/>
                  </a:lnTo>
                  <a:lnTo>
                    <a:pt x="3875" y="1733"/>
                  </a:lnTo>
                  <a:lnTo>
                    <a:pt x="3926" y="1657"/>
                  </a:lnTo>
                  <a:lnTo>
                    <a:pt x="3951" y="1555"/>
                  </a:lnTo>
                  <a:lnTo>
                    <a:pt x="3951" y="255"/>
                  </a:lnTo>
                  <a:lnTo>
                    <a:pt x="3926" y="153"/>
                  </a:lnTo>
                  <a:lnTo>
                    <a:pt x="3875" y="77"/>
                  </a:lnTo>
                  <a:lnTo>
                    <a:pt x="3798" y="26"/>
                  </a:lnTo>
                  <a:lnTo>
                    <a:pt x="3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9;p45">
              <a:extLst>
                <a:ext uri="{FF2B5EF4-FFF2-40B4-BE49-F238E27FC236}">
                  <a16:creationId xmlns:a16="http://schemas.microsoft.com/office/drawing/2014/main" id="{D592B607-E6AC-9D58-19B5-D5DD35F8D6F6}"/>
                </a:ext>
              </a:extLst>
            </p:cNvPr>
            <p:cNvSpPr/>
            <p:nvPr/>
          </p:nvSpPr>
          <p:spPr>
            <a:xfrm>
              <a:off x="238125" y="1961325"/>
              <a:ext cx="433925" cy="433275"/>
            </a:xfrm>
            <a:custGeom>
              <a:avLst/>
              <a:gdLst/>
              <a:ahLst/>
              <a:cxnLst/>
              <a:rect l="l" t="t" r="r" b="b"/>
              <a:pathLst>
                <a:path w="17357" h="17331" extrusionOk="0">
                  <a:moveTo>
                    <a:pt x="178" y="0"/>
                  </a:moveTo>
                  <a:lnTo>
                    <a:pt x="76" y="77"/>
                  </a:lnTo>
                  <a:lnTo>
                    <a:pt x="25" y="153"/>
                  </a:lnTo>
                  <a:lnTo>
                    <a:pt x="0" y="255"/>
                  </a:lnTo>
                  <a:lnTo>
                    <a:pt x="0" y="17076"/>
                  </a:lnTo>
                  <a:lnTo>
                    <a:pt x="25" y="17178"/>
                  </a:lnTo>
                  <a:lnTo>
                    <a:pt x="76" y="17254"/>
                  </a:lnTo>
                  <a:lnTo>
                    <a:pt x="178" y="17305"/>
                  </a:lnTo>
                  <a:lnTo>
                    <a:pt x="255" y="17331"/>
                  </a:lnTo>
                  <a:lnTo>
                    <a:pt x="17101" y="17331"/>
                  </a:lnTo>
                  <a:lnTo>
                    <a:pt x="17203" y="17305"/>
                  </a:lnTo>
                  <a:lnTo>
                    <a:pt x="17280" y="17254"/>
                  </a:lnTo>
                  <a:lnTo>
                    <a:pt x="17331" y="17178"/>
                  </a:lnTo>
                  <a:lnTo>
                    <a:pt x="17356" y="17076"/>
                  </a:lnTo>
                  <a:lnTo>
                    <a:pt x="17331" y="16974"/>
                  </a:lnTo>
                  <a:lnTo>
                    <a:pt x="17280" y="16898"/>
                  </a:lnTo>
                  <a:lnTo>
                    <a:pt x="17203" y="16847"/>
                  </a:lnTo>
                  <a:lnTo>
                    <a:pt x="17101" y="16821"/>
                  </a:lnTo>
                  <a:lnTo>
                    <a:pt x="16260" y="16821"/>
                  </a:lnTo>
                  <a:lnTo>
                    <a:pt x="16260" y="16388"/>
                  </a:lnTo>
                  <a:lnTo>
                    <a:pt x="16235" y="16286"/>
                  </a:lnTo>
                  <a:lnTo>
                    <a:pt x="16184" y="16210"/>
                  </a:lnTo>
                  <a:lnTo>
                    <a:pt x="16107" y="16159"/>
                  </a:lnTo>
                  <a:lnTo>
                    <a:pt x="16005" y="16133"/>
                  </a:lnTo>
                  <a:lnTo>
                    <a:pt x="15903" y="16159"/>
                  </a:lnTo>
                  <a:lnTo>
                    <a:pt x="15827" y="16210"/>
                  </a:lnTo>
                  <a:lnTo>
                    <a:pt x="15776" y="16286"/>
                  </a:lnTo>
                  <a:lnTo>
                    <a:pt x="15750" y="16388"/>
                  </a:lnTo>
                  <a:lnTo>
                    <a:pt x="15750" y="16821"/>
                  </a:lnTo>
                  <a:lnTo>
                    <a:pt x="14756" y="16821"/>
                  </a:lnTo>
                  <a:lnTo>
                    <a:pt x="14756" y="16388"/>
                  </a:lnTo>
                  <a:lnTo>
                    <a:pt x="14731" y="16286"/>
                  </a:lnTo>
                  <a:lnTo>
                    <a:pt x="14680" y="16210"/>
                  </a:lnTo>
                  <a:lnTo>
                    <a:pt x="14604" y="16159"/>
                  </a:lnTo>
                  <a:lnTo>
                    <a:pt x="14502" y="16133"/>
                  </a:lnTo>
                  <a:lnTo>
                    <a:pt x="14400" y="16159"/>
                  </a:lnTo>
                  <a:lnTo>
                    <a:pt x="14323" y="16210"/>
                  </a:lnTo>
                  <a:lnTo>
                    <a:pt x="14272" y="16286"/>
                  </a:lnTo>
                  <a:lnTo>
                    <a:pt x="14247" y="16388"/>
                  </a:lnTo>
                  <a:lnTo>
                    <a:pt x="14247" y="16821"/>
                  </a:lnTo>
                  <a:lnTo>
                    <a:pt x="13253" y="16821"/>
                  </a:lnTo>
                  <a:lnTo>
                    <a:pt x="13253" y="16388"/>
                  </a:lnTo>
                  <a:lnTo>
                    <a:pt x="13227" y="16286"/>
                  </a:lnTo>
                  <a:lnTo>
                    <a:pt x="13176" y="16210"/>
                  </a:lnTo>
                  <a:lnTo>
                    <a:pt x="13100" y="16159"/>
                  </a:lnTo>
                  <a:lnTo>
                    <a:pt x="12998" y="16133"/>
                  </a:lnTo>
                  <a:lnTo>
                    <a:pt x="12896" y="16159"/>
                  </a:lnTo>
                  <a:lnTo>
                    <a:pt x="12820" y="16210"/>
                  </a:lnTo>
                  <a:lnTo>
                    <a:pt x="12769" y="16286"/>
                  </a:lnTo>
                  <a:lnTo>
                    <a:pt x="12743" y="16388"/>
                  </a:lnTo>
                  <a:lnTo>
                    <a:pt x="12743" y="16821"/>
                  </a:lnTo>
                  <a:lnTo>
                    <a:pt x="11749" y="16821"/>
                  </a:lnTo>
                  <a:lnTo>
                    <a:pt x="11749" y="16388"/>
                  </a:lnTo>
                  <a:lnTo>
                    <a:pt x="11724" y="16286"/>
                  </a:lnTo>
                  <a:lnTo>
                    <a:pt x="11673" y="16210"/>
                  </a:lnTo>
                  <a:lnTo>
                    <a:pt x="11596" y="16159"/>
                  </a:lnTo>
                  <a:lnTo>
                    <a:pt x="11494" y="16133"/>
                  </a:lnTo>
                  <a:lnTo>
                    <a:pt x="11392" y="16159"/>
                  </a:lnTo>
                  <a:lnTo>
                    <a:pt x="11316" y="16210"/>
                  </a:lnTo>
                  <a:lnTo>
                    <a:pt x="11265" y="16286"/>
                  </a:lnTo>
                  <a:lnTo>
                    <a:pt x="11239" y="16388"/>
                  </a:lnTo>
                  <a:lnTo>
                    <a:pt x="11239" y="16821"/>
                  </a:lnTo>
                  <a:lnTo>
                    <a:pt x="10245" y="16821"/>
                  </a:lnTo>
                  <a:lnTo>
                    <a:pt x="10245" y="16388"/>
                  </a:lnTo>
                  <a:lnTo>
                    <a:pt x="10220" y="16286"/>
                  </a:lnTo>
                  <a:lnTo>
                    <a:pt x="10169" y="16210"/>
                  </a:lnTo>
                  <a:lnTo>
                    <a:pt x="10092" y="16159"/>
                  </a:lnTo>
                  <a:lnTo>
                    <a:pt x="9991" y="16133"/>
                  </a:lnTo>
                  <a:lnTo>
                    <a:pt x="9889" y="16159"/>
                  </a:lnTo>
                  <a:lnTo>
                    <a:pt x="9812" y="16210"/>
                  </a:lnTo>
                  <a:lnTo>
                    <a:pt x="9761" y="16286"/>
                  </a:lnTo>
                  <a:lnTo>
                    <a:pt x="9736" y="16388"/>
                  </a:lnTo>
                  <a:lnTo>
                    <a:pt x="9736" y="16821"/>
                  </a:lnTo>
                  <a:lnTo>
                    <a:pt x="8742" y="16821"/>
                  </a:lnTo>
                  <a:lnTo>
                    <a:pt x="8742" y="16388"/>
                  </a:lnTo>
                  <a:lnTo>
                    <a:pt x="8716" y="16286"/>
                  </a:lnTo>
                  <a:lnTo>
                    <a:pt x="8665" y="16210"/>
                  </a:lnTo>
                  <a:lnTo>
                    <a:pt x="8589" y="16159"/>
                  </a:lnTo>
                  <a:lnTo>
                    <a:pt x="8487" y="16133"/>
                  </a:lnTo>
                  <a:lnTo>
                    <a:pt x="8385" y="16159"/>
                  </a:lnTo>
                  <a:lnTo>
                    <a:pt x="8308" y="16210"/>
                  </a:lnTo>
                  <a:lnTo>
                    <a:pt x="8232" y="16286"/>
                  </a:lnTo>
                  <a:lnTo>
                    <a:pt x="8232" y="16388"/>
                  </a:lnTo>
                  <a:lnTo>
                    <a:pt x="8232" y="16821"/>
                  </a:lnTo>
                  <a:lnTo>
                    <a:pt x="7238" y="16821"/>
                  </a:lnTo>
                  <a:lnTo>
                    <a:pt x="7238" y="16388"/>
                  </a:lnTo>
                  <a:lnTo>
                    <a:pt x="7213" y="16286"/>
                  </a:lnTo>
                  <a:lnTo>
                    <a:pt x="7162" y="16210"/>
                  </a:lnTo>
                  <a:lnTo>
                    <a:pt x="7060" y="16159"/>
                  </a:lnTo>
                  <a:lnTo>
                    <a:pt x="6983" y="16133"/>
                  </a:lnTo>
                  <a:lnTo>
                    <a:pt x="6881" y="16159"/>
                  </a:lnTo>
                  <a:lnTo>
                    <a:pt x="6805" y="16210"/>
                  </a:lnTo>
                  <a:lnTo>
                    <a:pt x="6728" y="16286"/>
                  </a:lnTo>
                  <a:lnTo>
                    <a:pt x="6728" y="16388"/>
                  </a:lnTo>
                  <a:lnTo>
                    <a:pt x="6728" y="16821"/>
                  </a:lnTo>
                  <a:lnTo>
                    <a:pt x="5709" y="16821"/>
                  </a:lnTo>
                  <a:lnTo>
                    <a:pt x="5709" y="16388"/>
                  </a:lnTo>
                  <a:lnTo>
                    <a:pt x="5709" y="16286"/>
                  </a:lnTo>
                  <a:lnTo>
                    <a:pt x="5658" y="16210"/>
                  </a:lnTo>
                  <a:lnTo>
                    <a:pt x="5556" y="16159"/>
                  </a:lnTo>
                  <a:lnTo>
                    <a:pt x="5454" y="16133"/>
                  </a:lnTo>
                  <a:lnTo>
                    <a:pt x="5378" y="16159"/>
                  </a:lnTo>
                  <a:lnTo>
                    <a:pt x="5276" y="16210"/>
                  </a:lnTo>
                  <a:lnTo>
                    <a:pt x="5225" y="16286"/>
                  </a:lnTo>
                  <a:lnTo>
                    <a:pt x="5225" y="16388"/>
                  </a:lnTo>
                  <a:lnTo>
                    <a:pt x="5225" y="16821"/>
                  </a:lnTo>
                  <a:lnTo>
                    <a:pt x="4205" y="16821"/>
                  </a:lnTo>
                  <a:lnTo>
                    <a:pt x="4205" y="16388"/>
                  </a:lnTo>
                  <a:lnTo>
                    <a:pt x="4205" y="16286"/>
                  </a:lnTo>
                  <a:lnTo>
                    <a:pt x="4129" y="16210"/>
                  </a:lnTo>
                  <a:lnTo>
                    <a:pt x="4052" y="16159"/>
                  </a:lnTo>
                  <a:lnTo>
                    <a:pt x="3950" y="16133"/>
                  </a:lnTo>
                  <a:lnTo>
                    <a:pt x="3874" y="16159"/>
                  </a:lnTo>
                  <a:lnTo>
                    <a:pt x="3772" y="16210"/>
                  </a:lnTo>
                  <a:lnTo>
                    <a:pt x="3721" y="16286"/>
                  </a:lnTo>
                  <a:lnTo>
                    <a:pt x="3695" y="16388"/>
                  </a:lnTo>
                  <a:lnTo>
                    <a:pt x="3695" y="16821"/>
                  </a:lnTo>
                  <a:lnTo>
                    <a:pt x="2702" y="16821"/>
                  </a:lnTo>
                  <a:lnTo>
                    <a:pt x="2702" y="16388"/>
                  </a:lnTo>
                  <a:lnTo>
                    <a:pt x="2702" y="16286"/>
                  </a:lnTo>
                  <a:lnTo>
                    <a:pt x="2625" y="16210"/>
                  </a:lnTo>
                  <a:lnTo>
                    <a:pt x="2549" y="16159"/>
                  </a:lnTo>
                  <a:lnTo>
                    <a:pt x="2447" y="16133"/>
                  </a:lnTo>
                  <a:lnTo>
                    <a:pt x="2345" y="16159"/>
                  </a:lnTo>
                  <a:lnTo>
                    <a:pt x="2268" y="16210"/>
                  </a:lnTo>
                  <a:lnTo>
                    <a:pt x="2217" y="16286"/>
                  </a:lnTo>
                  <a:lnTo>
                    <a:pt x="2192" y="16388"/>
                  </a:lnTo>
                  <a:lnTo>
                    <a:pt x="2192" y="16821"/>
                  </a:lnTo>
                  <a:lnTo>
                    <a:pt x="510" y="16821"/>
                  </a:lnTo>
                  <a:lnTo>
                    <a:pt x="510" y="15139"/>
                  </a:lnTo>
                  <a:lnTo>
                    <a:pt x="943" y="15139"/>
                  </a:lnTo>
                  <a:lnTo>
                    <a:pt x="1045" y="15114"/>
                  </a:lnTo>
                  <a:lnTo>
                    <a:pt x="1121" y="15063"/>
                  </a:lnTo>
                  <a:lnTo>
                    <a:pt x="1172" y="14986"/>
                  </a:lnTo>
                  <a:lnTo>
                    <a:pt x="1198" y="14884"/>
                  </a:lnTo>
                  <a:lnTo>
                    <a:pt x="1172" y="14782"/>
                  </a:lnTo>
                  <a:lnTo>
                    <a:pt x="1121" y="14706"/>
                  </a:lnTo>
                  <a:lnTo>
                    <a:pt x="1045" y="14655"/>
                  </a:lnTo>
                  <a:lnTo>
                    <a:pt x="943" y="14629"/>
                  </a:lnTo>
                  <a:lnTo>
                    <a:pt x="510" y="14629"/>
                  </a:lnTo>
                  <a:lnTo>
                    <a:pt x="510" y="13635"/>
                  </a:lnTo>
                  <a:lnTo>
                    <a:pt x="943" y="13635"/>
                  </a:lnTo>
                  <a:lnTo>
                    <a:pt x="1045" y="13610"/>
                  </a:lnTo>
                  <a:lnTo>
                    <a:pt x="1121" y="13559"/>
                  </a:lnTo>
                  <a:lnTo>
                    <a:pt x="1172" y="13482"/>
                  </a:lnTo>
                  <a:lnTo>
                    <a:pt x="1198" y="13381"/>
                  </a:lnTo>
                  <a:lnTo>
                    <a:pt x="1172" y="13279"/>
                  </a:lnTo>
                  <a:lnTo>
                    <a:pt x="1121" y="13202"/>
                  </a:lnTo>
                  <a:lnTo>
                    <a:pt x="1045" y="13151"/>
                  </a:lnTo>
                  <a:lnTo>
                    <a:pt x="943" y="13126"/>
                  </a:lnTo>
                  <a:lnTo>
                    <a:pt x="510" y="13126"/>
                  </a:lnTo>
                  <a:lnTo>
                    <a:pt x="510" y="12132"/>
                  </a:lnTo>
                  <a:lnTo>
                    <a:pt x="943" y="12132"/>
                  </a:lnTo>
                  <a:lnTo>
                    <a:pt x="1045" y="12106"/>
                  </a:lnTo>
                  <a:lnTo>
                    <a:pt x="1121" y="12055"/>
                  </a:lnTo>
                  <a:lnTo>
                    <a:pt x="1172" y="11979"/>
                  </a:lnTo>
                  <a:lnTo>
                    <a:pt x="1198" y="11877"/>
                  </a:lnTo>
                  <a:lnTo>
                    <a:pt x="1172" y="11775"/>
                  </a:lnTo>
                  <a:lnTo>
                    <a:pt x="1121" y="11698"/>
                  </a:lnTo>
                  <a:lnTo>
                    <a:pt x="1045" y="11647"/>
                  </a:lnTo>
                  <a:lnTo>
                    <a:pt x="943" y="11622"/>
                  </a:lnTo>
                  <a:lnTo>
                    <a:pt x="510" y="11622"/>
                  </a:lnTo>
                  <a:lnTo>
                    <a:pt x="510" y="10628"/>
                  </a:lnTo>
                  <a:lnTo>
                    <a:pt x="943" y="10628"/>
                  </a:lnTo>
                  <a:lnTo>
                    <a:pt x="1045" y="10603"/>
                  </a:lnTo>
                  <a:lnTo>
                    <a:pt x="1121" y="10552"/>
                  </a:lnTo>
                  <a:lnTo>
                    <a:pt x="1172" y="10475"/>
                  </a:lnTo>
                  <a:lnTo>
                    <a:pt x="1198" y="10373"/>
                  </a:lnTo>
                  <a:lnTo>
                    <a:pt x="1172" y="10271"/>
                  </a:lnTo>
                  <a:lnTo>
                    <a:pt x="1121" y="10195"/>
                  </a:lnTo>
                  <a:lnTo>
                    <a:pt x="1045" y="10144"/>
                  </a:lnTo>
                  <a:lnTo>
                    <a:pt x="943" y="10118"/>
                  </a:lnTo>
                  <a:lnTo>
                    <a:pt x="510" y="10118"/>
                  </a:lnTo>
                  <a:lnTo>
                    <a:pt x="510" y="9124"/>
                  </a:lnTo>
                  <a:lnTo>
                    <a:pt x="943" y="9124"/>
                  </a:lnTo>
                  <a:lnTo>
                    <a:pt x="1045" y="9099"/>
                  </a:lnTo>
                  <a:lnTo>
                    <a:pt x="1121" y="9048"/>
                  </a:lnTo>
                  <a:lnTo>
                    <a:pt x="1172" y="8971"/>
                  </a:lnTo>
                  <a:lnTo>
                    <a:pt x="1198" y="8870"/>
                  </a:lnTo>
                  <a:lnTo>
                    <a:pt x="1172" y="8768"/>
                  </a:lnTo>
                  <a:lnTo>
                    <a:pt x="1121" y="8691"/>
                  </a:lnTo>
                  <a:lnTo>
                    <a:pt x="1045" y="8640"/>
                  </a:lnTo>
                  <a:lnTo>
                    <a:pt x="943" y="8615"/>
                  </a:lnTo>
                  <a:lnTo>
                    <a:pt x="510" y="8615"/>
                  </a:lnTo>
                  <a:lnTo>
                    <a:pt x="510" y="7621"/>
                  </a:lnTo>
                  <a:lnTo>
                    <a:pt x="943" y="7621"/>
                  </a:lnTo>
                  <a:lnTo>
                    <a:pt x="1045" y="7595"/>
                  </a:lnTo>
                  <a:lnTo>
                    <a:pt x="1121" y="7544"/>
                  </a:lnTo>
                  <a:lnTo>
                    <a:pt x="1172" y="7468"/>
                  </a:lnTo>
                  <a:lnTo>
                    <a:pt x="1198" y="7366"/>
                  </a:lnTo>
                  <a:lnTo>
                    <a:pt x="1172" y="7264"/>
                  </a:lnTo>
                  <a:lnTo>
                    <a:pt x="1121" y="7187"/>
                  </a:lnTo>
                  <a:lnTo>
                    <a:pt x="1045" y="7136"/>
                  </a:lnTo>
                  <a:lnTo>
                    <a:pt x="943" y="7111"/>
                  </a:lnTo>
                  <a:lnTo>
                    <a:pt x="510" y="7111"/>
                  </a:lnTo>
                  <a:lnTo>
                    <a:pt x="510" y="6117"/>
                  </a:lnTo>
                  <a:lnTo>
                    <a:pt x="943" y="6117"/>
                  </a:lnTo>
                  <a:lnTo>
                    <a:pt x="1045" y="6092"/>
                  </a:lnTo>
                  <a:lnTo>
                    <a:pt x="1121" y="6041"/>
                  </a:lnTo>
                  <a:lnTo>
                    <a:pt x="1172" y="5964"/>
                  </a:lnTo>
                  <a:lnTo>
                    <a:pt x="1198" y="5862"/>
                  </a:lnTo>
                  <a:lnTo>
                    <a:pt x="1172" y="5760"/>
                  </a:lnTo>
                  <a:lnTo>
                    <a:pt x="1121" y="5684"/>
                  </a:lnTo>
                  <a:lnTo>
                    <a:pt x="1045" y="5633"/>
                  </a:lnTo>
                  <a:lnTo>
                    <a:pt x="943" y="5607"/>
                  </a:lnTo>
                  <a:lnTo>
                    <a:pt x="510" y="5607"/>
                  </a:lnTo>
                  <a:lnTo>
                    <a:pt x="510" y="4613"/>
                  </a:lnTo>
                  <a:lnTo>
                    <a:pt x="943" y="4613"/>
                  </a:lnTo>
                  <a:lnTo>
                    <a:pt x="1045" y="4588"/>
                  </a:lnTo>
                  <a:lnTo>
                    <a:pt x="1121" y="4537"/>
                  </a:lnTo>
                  <a:lnTo>
                    <a:pt x="1172" y="4460"/>
                  </a:lnTo>
                  <a:lnTo>
                    <a:pt x="1198" y="4358"/>
                  </a:lnTo>
                  <a:lnTo>
                    <a:pt x="1172" y="4257"/>
                  </a:lnTo>
                  <a:lnTo>
                    <a:pt x="1121" y="4180"/>
                  </a:lnTo>
                  <a:lnTo>
                    <a:pt x="1045" y="4104"/>
                  </a:lnTo>
                  <a:lnTo>
                    <a:pt x="510" y="4104"/>
                  </a:lnTo>
                  <a:lnTo>
                    <a:pt x="510" y="3110"/>
                  </a:lnTo>
                  <a:lnTo>
                    <a:pt x="943" y="3110"/>
                  </a:lnTo>
                  <a:lnTo>
                    <a:pt x="1045" y="3084"/>
                  </a:lnTo>
                  <a:lnTo>
                    <a:pt x="1121" y="3033"/>
                  </a:lnTo>
                  <a:lnTo>
                    <a:pt x="1172" y="2931"/>
                  </a:lnTo>
                  <a:lnTo>
                    <a:pt x="1198" y="2855"/>
                  </a:lnTo>
                  <a:lnTo>
                    <a:pt x="1172" y="2753"/>
                  </a:lnTo>
                  <a:lnTo>
                    <a:pt x="1121" y="2676"/>
                  </a:lnTo>
                  <a:lnTo>
                    <a:pt x="1045" y="2600"/>
                  </a:lnTo>
                  <a:lnTo>
                    <a:pt x="510" y="2600"/>
                  </a:lnTo>
                  <a:lnTo>
                    <a:pt x="510" y="1581"/>
                  </a:lnTo>
                  <a:lnTo>
                    <a:pt x="1045" y="1581"/>
                  </a:lnTo>
                  <a:lnTo>
                    <a:pt x="1121" y="1530"/>
                  </a:lnTo>
                  <a:lnTo>
                    <a:pt x="1172" y="1428"/>
                  </a:lnTo>
                  <a:lnTo>
                    <a:pt x="1198" y="1351"/>
                  </a:lnTo>
                  <a:lnTo>
                    <a:pt x="1172" y="1249"/>
                  </a:lnTo>
                  <a:lnTo>
                    <a:pt x="1121" y="1147"/>
                  </a:lnTo>
                  <a:lnTo>
                    <a:pt x="1045" y="1096"/>
                  </a:lnTo>
                  <a:lnTo>
                    <a:pt x="510" y="1096"/>
                  </a:lnTo>
                  <a:lnTo>
                    <a:pt x="510" y="255"/>
                  </a:lnTo>
                  <a:lnTo>
                    <a:pt x="510" y="153"/>
                  </a:lnTo>
                  <a:lnTo>
                    <a:pt x="433" y="77"/>
                  </a:lnTo>
                  <a:lnTo>
                    <a:pt x="3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0;p45">
              <a:extLst>
                <a:ext uri="{FF2B5EF4-FFF2-40B4-BE49-F238E27FC236}">
                  <a16:creationId xmlns:a16="http://schemas.microsoft.com/office/drawing/2014/main" id="{6B57E873-D949-677C-F7EC-AE4133607FC2}"/>
                </a:ext>
              </a:extLst>
            </p:cNvPr>
            <p:cNvSpPr/>
            <p:nvPr/>
          </p:nvSpPr>
          <p:spPr>
            <a:xfrm>
              <a:off x="323500" y="2068375"/>
              <a:ext cx="40800" cy="68200"/>
            </a:xfrm>
            <a:custGeom>
              <a:avLst/>
              <a:gdLst/>
              <a:ahLst/>
              <a:cxnLst/>
              <a:rect l="l" t="t" r="r" b="b"/>
              <a:pathLst>
                <a:path w="1632" h="2728" extrusionOk="0">
                  <a:moveTo>
                    <a:pt x="816" y="510"/>
                  </a:moveTo>
                  <a:lnTo>
                    <a:pt x="943" y="535"/>
                  </a:lnTo>
                  <a:lnTo>
                    <a:pt x="1020" y="586"/>
                  </a:lnTo>
                  <a:lnTo>
                    <a:pt x="1096" y="688"/>
                  </a:lnTo>
                  <a:lnTo>
                    <a:pt x="1122" y="790"/>
                  </a:lnTo>
                  <a:lnTo>
                    <a:pt x="1122" y="1096"/>
                  </a:lnTo>
                  <a:lnTo>
                    <a:pt x="510" y="1096"/>
                  </a:lnTo>
                  <a:lnTo>
                    <a:pt x="510" y="790"/>
                  </a:lnTo>
                  <a:lnTo>
                    <a:pt x="535" y="688"/>
                  </a:lnTo>
                  <a:lnTo>
                    <a:pt x="612" y="586"/>
                  </a:lnTo>
                  <a:lnTo>
                    <a:pt x="714" y="535"/>
                  </a:lnTo>
                  <a:lnTo>
                    <a:pt x="816" y="510"/>
                  </a:lnTo>
                  <a:close/>
                  <a:moveTo>
                    <a:pt x="663" y="0"/>
                  </a:moveTo>
                  <a:lnTo>
                    <a:pt x="510" y="51"/>
                  </a:lnTo>
                  <a:lnTo>
                    <a:pt x="357" y="127"/>
                  </a:lnTo>
                  <a:lnTo>
                    <a:pt x="255" y="229"/>
                  </a:lnTo>
                  <a:lnTo>
                    <a:pt x="153" y="357"/>
                  </a:lnTo>
                  <a:lnTo>
                    <a:pt x="77" y="484"/>
                  </a:lnTo>
                  <a:lnTo>
                    <a:pt x="26" y="637"/>
                  </a:lnTo>
                  <a:lnTo>
                    <a:pt x="0" y="790"/>
                  </a:lnTo>
                  <a:lnTo>
                    <a:pt x="0" y="2472"/>
                  </a:lnTo>
                  <a:lnTo>
                    <a:pt x="26" y="2574"/>
                  </a:lnTo>
                  <a:lnTo>
                    <a:pt x="77" y="2651"/>
                  </a:lnTo>
                  <a:lnTo>
                    <a:pt x="179" y="2702"/>
                  </a:lnTo>
                  <a:lnTo>
                    <a:pt x="255" y="2727"/>
                  </a:lnTo>
                  <a:lnTo>
                    <a:pt x="357" y="2702"/>
                  </a:lnTo>
                  <a:lnTo>
                    <a:pt x="433" y="2651"/>
                  </a:lnTo>
                  <a:lnTo>
                    <a:pt x="510" y="2574"/>
                  </a:lnTo>
                  <a:lnTo>
                    <a:pt x="510" y="2472"/>
                  </a:lnTo>
                  <a:lnTo>
                    <a:pt x="510" y="1606"/>
                  </a:lnTo>
                  <a:lnTo>
                    <a:pt x="1122" y="1606"/>
                  </a:lnTo>
                  <a:lnTo>
                    <a:pt x="1122" y="2472"/>
                  </a:lnTo>
                  <a:lnTo>
                    <a:pt x="1147" y="2574"/>
                  </a:lnTo>
                  <a:lnTo>
                    <a:pt x="1198" y="2651"/>
                  </a:lnTo>
                  <a:lnTo>
                    <a:pt x="1274" y="2702"/>
                  </a:lnTo>
                  <a:lnTo>
                    <a:pt x="1376" y="2727"/>
                  </a:lnTo>
                  <a:lnTo>
                    <a:pt x="1478" y="2702"/>
                  </a:lnTo>
                  <a:lnTo>
                    <a:pt x="1555" y="2651"/>
                  </a:lnTo>
                  <a:lnTo>
                    <a:pt x="1606" y="2574"/>
                  </a:lnTo>
                  <a:lnTo>
                    <a:pt x="1631" y="2472"/>
                  </a:lnTo>
                  <a:lnTo>
                    <a:pt x="1631" y="790"/>
                  </a:lnTo>
                  <a:lnTo>
                    <a:pt x="1606" y="637"/>
                  </a:lnTo>
                  <a:lnTo>
                    <a:pt x="1555" y="484"/>
                  </a:lnTo>
                  <a:lnTo>
                    <a:pt x="1478" y="357"/>
                  </a:lnTo>
                  <a:lnTo>
                    <a:pt x="1402" y="229"/>
                  </a:lnTo>
                  <a:lnTo>
                    <a:pt x="1274" y="127"/>
                  </a:lnTo>
                  <a:lnTo>
                    <a:pt x="1122" y="51"/>
                  </a:lnTo>
                  <a:lnTo>
                    <a:pt x="9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1;p45">
              <a:extLst>
                <a:ext uri="{FF2B5EF4-FFF2-40B4-BE49-F238E27FC236}">
                  <a16:creationId xmlns:a16="http://schemas.microsoft.com/office/drawing/2014/main" id="{24A3EA30-3E13-DF39-A094-B2409BA9E66F}"/>
                </a:ext>
              </a:extLst>
            </p:cNvPr>
            <p:cNvSpPr/>
            <p:nvPr/>
          </p:nvSpPr>
          <p:spPr>
            <a:xfrm>
              <a:off x="452200" y="2127625"/>
              <a:ext cx="40150" cy="68200"/>
            </a:xfrm>
            <a:custGeom>
              <a:avLst/>
              <a:gdLst/>
              <a:ahLst/>
              <a:cxnLst/>
              <a:rect l="l" t="t" r="r" b="b"/>
              <a:pathLst>
                <a:path w="1606" h="2728" extrusionOk="0">
                  <a:moveTo>
                    <a:pt x="816" y="510"/>
                  </a:moveTo>
                  <a:lnTo>
                    <a:pt x="918" y="535"/>
                  </a:lnTo>
                  <a:lnTo>
                    <a:pt x="1020" y="612"/>
                  </a:lnTo>
                  <a:lnTo>
                    <a:pt x="1071" y="688"/>
                  </a:lnTo>
                  <a:lnTo>
                    <a:pt x="1096" y="816"/>
                  </a:lnTo>
                  <a:lnTo>
                    <a:pt x="1071" y="943"/>
                  </a:lnTo>
                  <a:lnTo>
                    <a:pt x="1020" y="1020"/>
                  </a:lnTo>
                  <a:lnTo>
                    <a:pt x="918" y="1096"/>
                  </a:lnTo>
                  <a:lnTo>
                    <a:pt x="816" y="1122"/>
                  </a:lnTo>
                  <a:lnTo>
                    <a:pt x="510" y="1122"/>
                  </a:lnTo>
                  <a:lnTo>
                    <a:pt x="510" y="510"/>
                  </a:lnTo>
                  <a:close/>
                  <a:moveTo>
                    <a:pt x="816" y="1631"/>
                  </a:moveTo>
                  <a:lnTo>
                    <a:pt x="918" y="1657"/>
                  </a:lnTo>
                  <a:lnTo>
                    <a:pt x="1020" y="1708"/>
                  </a:lnTo>
                  <a:lnTo>
                    <a:pt x="1071" y="1810"/>
                  </a:lnTo>
                  <a:lnTo>
                    <a:pt x="1096" y="1937"/>
                  </a:lnTo>
                  <a:lnTo>
                    <a:pt x="1071" y="2039"/>
                  </a:lnTo>
                  <a:lnTo>
                    <a:pt x="1020" y="2141"/>
                  </a:lnTo>
                  <a:lnTo>
                    <a:pt x="918" y="2192"/>
                  </a:lnTo>
                  <a:lnTo>
                    <a:pt x="816" y="2218"/>
                  </a:lnTo>
                  <a:lnTo>
                    <a:pt x="510" y="2218"/>
                  </a:lnTo>
                  <a:lnTo>
                    <a:pt x="510" y="1631"/>
                  </a:lnTo>
                  <a:close/>
                  <a:moveTo>
                    <a:pt x="255" y="0"/>
                  </a:moveTo>
                  <a:lnTo>
                    <a:pt x="153" y="26"/>
                  </a:lnTo>
                  <a:lnTo>
                    <a:pt x="77" y="77"/>
                  </a:lnTo>
                  <a:lnTo>
                    <a:pt x="26" y="153"/>
                  </a:lnTo>
                  <a:lnTo>
                    <a:pt x="0" y="255"/>
                  </a:lnTo>
                  <a:lnTo>
                    <a:pt x="0" y="2472"/>
                  </a:lnTo>
                  <a:lnTo>
                    <a:pt x="26" y="2574"/>
                  </a:lnTo>
                  <a:lnTo>
                    <a:pt x="77" y="2651"/>
                  </a:lnTo>
                  <a:lnTo>
                    <a:pt x="153" y="2702"/>
                  </a:lnTo>
                  <a:lnTo>
                    <a:pt x="255" y="2727"/>
                  </a:lnTo>
                  <a:lnTo>
                    <a:pt x="969" y="2727"/>
                  </a:lnTo>
                  <a:lnTo>
                    <a:pt x="1122" y="2676"/>
                  </a:lnTo>
                  <a:lnTo>
                    <a:pt x="1249" y="2600"/>
                  </a:lnTo>
                  <a:lnTo>
                    <a:pt x="1377" y="2498"/>
                  </a:lnTo>
                  <a:lnTo>
                    <a:pt x="1479" y="2370"/>
                  </a:lnTo>
                  <a:lnTo>
                    <a:pt x="1555" y="2243"/>
                  </a:lnTo>
                  <a:lnTo>
                    <a:pt x="1606" y="2090"/>
                  </a:lnTo>
                  <a:lnTo>
                    <a:pt x="1606" y="1937"/>
                  </a:lnTo>
                  <a:lnTo>
                    <a:pt x="1606" y="1759"/>
                  </a:lnTo>
                  <a:lnTo>
                    <a:pt x="1555" y="1631"/>
                  </a:lnTo>
                  <a:lnTo>
                    <a:pt x="1479" y="1478"/>
                  </a:lnTo>
                  <a:lnTo>
                    <a:pt x="1402" y="1376"/>
                  </a:lnTo>
                  <a:lnTo>
                    <a:pt x="1479" y="1249"/>
                  </a:lnTo>
                  <a:lnTo>
                    <a:pt x="1555" y="1122"/>
                  </a:lnTo>
                  <a:lnTo>
                    <a:pt x="1606" y="969"/>
                  </a:lnTo>
                  <a:lnTo>
                    <a:pt x="1606" y="816"/>
                  </a:lnTo>
                  <a:lnTo>
                    <a:pt x="1606" y="663"/>
                  </a:lnTo>
                  <a:lnTo>
                    <a:pt x="1555" y="510"/>
                  </a:lnTo>
                  <a:lnTo>
                    <a:pt x="1479" y="357"/>
                  </a:lnTo>
                  <a:lnTo>
                    <a:pt x="1377" y="255"/>
                  </a:lnTo>
                  <a:lnTo>
                    <a:pt x="1249" y="153"/>
                  </a:lnTo>
                  <a:lnTo>
                    <a:pt x="1122" y="77"/>
                  </a:lnTo>
                  <a:lnTo>
                    <a:pt x="969" y="26"/>
                  </a:lnTo>
                  <a:lnTo>
                    <a:pt x="8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2;p45">
              <a:extLst>
                <a:ext uri="{FF2B5EF4-FFF2-40B4-BE49-F238E27FC236}">
                  <a16:creationId xmlns:a16="http://schemas.microsoft.com/office/drawing/2014/main" id="{82620C28-96A2-D184-E2F3-9B16DAAC2888}"/>
                </a:ext>
              </a:extLst>
            </p:cNvPr>
            <p:cNvSpPr/>
            <p:nvPr/>
          </p:nvSpPr>
          <p:spPr>
            <a:xfrm>
              <a:off x="580275" y="1965150"/>
              <a:ext cx="40800" cy="68200"/>
            </a:xfrm>
            <a:custGeom>
              <a:avLst/>
              <a:gdLst/>
              <a:ahLst/>
              <a:cxnLst/>
              <a:rect l="l" t="t" r="r" b="b"/>
              <a:pathLst>
                <a:path w="1632" h="2728" extrusionOk="0">
                  <a:moveTo>
                    <a:pt x="816" y="0"/>
                  </a:moveTo>
                  <a:lnTo>
                    <a:pt x="663" y="26"/>
                  </a:lnTo>
                  <a:lnTo>
                    <a:pt x="510" y="77"/>
                  </a:lnTo>
                  <a:lnTo>
                    <a:pt x="357" y="153"/>
                  </a:lnTo>
                  <a:lnTo>
                    <a:pt x="229" y="255"/>
                  </a:lnTo>
                  <a:lnTo>
                    <a:pt x="153" y="357"/>
                  </a:lnTo>
                  <a:lnTo>
                    <a:pt x="76" y="510"/>
                  </a:lnTo>
                  <a:lnTo>
                    <a:pt x="26" y="663"/>
                  </a:lnTo>
                  <a:lnTo>
                    <a:pt x="0" y="816"/>
                  </a:lnTo>
                  <a:lnTo>
                    <a:pt x="0" y="1912"/>
                  </a:lnTo>
                  <a:lnTo>
                    <a:pt x="26" y="2090"/>
                  </a:lnTo>
                  <a:lnTo>
                    <a:pt x="76" y="2243"/>
                  </a:lnTo>
                  <a:lnTo>
                    <a:pt x="153" y="2370"/>
                  </a:lnTo>
                  <a:lnTo>
                    <a:pt x="229" y="2498"/>
                  </a:lnTo>
                  <a:lnTo>
                    <a:pt x="357" y="2600"/>
                  </a:lnTo>
                  <a:lnTo>
                    <a:pt x="510" y="2676"/>
                  </a:lnTo>
                  <a:lnTo>
                    <a:pt x="663" y="2702"/>
                  </a:lnTo>
                  <a:lnTo>
                    <a:pt x="816" y="2727"/>
                  </a:lnTo>
                  <a:lnTo>
                    <a:pt x="969" y="2702"/>
                  </a:lnTo>
                  <a:lnTo>
                    <a:pt x="1121" y="2676"/>
                  </a:lnTo>
                  <a:lnTo>
                    <a:pt x="1274" y="2600"/>
                  </a:lnTo>
                  <a:lnTo>
                    <a:pt x="1376" y="2498"/>
                  </a:lnTo>
                  <a:lnTo>
                    <a:pt x="1478" y="2370"/>
                  </a:lnTo>
                  <a:lnTo>
                    <a:pt x="1555" y="2243"/>
                  </a:lnTo>
                  <a:lnTo>
                    <a:pt x="1606" y="2090"/>
                  </a:lnTo>
                  <a:lnTo>
                    <a:pt x="1631" y="1912"/>
                  </a:lnTo>
                  <a:lnTo>
                    <a:pt x="1606" y="1835"/>
                  </a:lnTo>
                  <a:lnTo>
                    <a:pt x="1555" y="1733"/>
                  </a:lnTo>
                  <a:lnTo>
                    <a:pt x="1478" y="1682"/>
                  </a:lnTo>
                  <a:lnTo>
                    <a:pt x="1376" y="1657"/>
                  </a:lnTo>
                  <a:lnTo>
                    <a:pt x="1274" y="1682"/>
                  </a:lnTo>
                  <a:lnTo>
                    <a:pt x="1198" y="1733"/>
                  </a:lnTo>
                  <a:lnTo>
                    <a:pt x="1121" y="1835"/>
                  </a:lnTo>
                  <a:lnTo>
                    <a:pt x="1121" y="1912"/>
                  </a:lnTo>
                  <a:lnTo>
                    <a:pt x="1096" y="2039"/>
                  </a:lnTo>
                  <a:lnTo>
                    <a:pt x="1019" y="2141"/>
                  </a:lnTo>
                  <a:lnTo>
                    <a:pt x="918" y="2192"/>
                  </a:lnTo>
                  <a:lnTo>
                    <a:pt x="816" y="2218"/>
                  </a:lnTo>
                  <a:lnTo>
                    <a:pt x="688" y="2192"/>
                  </a:lnTo>
                  <a:lnTo>
                    <a:pt x="612" y="2141"/>
                  </a:lnTo>
                  <a:lnTo>
                    <a:pt x="535" y="2039"/>
                  </a:lnTo>
                  <a:lnTo>
                    <a:pt x="510" y="1912"/>
                  </a:lnTo>
                  <a:lnTo>
                    <a:pt x="510" y="816"/>
                  </a:lnTo>
                  <a:lnTo>
                    <a:pt x="535" y="688"/>
                  </a:lnTo>
                  <a:lnTo>
                    <a:pt x="612" y="612"/>
                  </a:lnTo>
                  <a:lnTo>
                    <a:pt x="688" y="535"/>
                  </a:lnTo>
                  <a:lnTo>
                    <a:pt x="816" y="510"/>
                  </a:lnTo>
                  <a:lnTo>
                    <a:pt x="918" y="535"/>
                  </a:lnTo>
                  <a:lnTo>
                    <a:pt x="1019" y="612"/>
                  </a:lnTo>
                  <a:lnTo>
                    <a:pt x="1096" y="688"/>
                  </a:lnTo>
                  <a:lnTo>
                    <a:pt x="1121" y="816"/>
                  </a:lnTo>
                  <a:lnTo>
                    <a:pt x="1121" y="918"/>
                  </a:lnTo>
                  <a:lnTo>
                    <a:pt x="1198" y="994"/>
                  </a:lnTo>
                  <a:lnTo>
                    <a:pt x="1274" y="1045"/>
                  </a:lnTo>
                  <a:lnTo>
                    <a:pt x="1376" y="1071"/>
                  </a:lnTo>
                  <a:lnTo>
                    <a:pt x="1478" y="1045"/>
                  </a:lnTo>
                  <a:lnTo>
                    <a:pt x="1555" y="994"/>
                  </a:lnTo>
                  <a:lnTo>
                    <a:pt x="1606" y="918"/>
                  </a:lnTo>
                  <a:lnTo>
                    <a:pt x="1631" y="816"/>
                  </a:lnTo>
                  <a:lnTo>
                    <a:pt x="1606" y="663"/>
                  </a:lnTo>
                  <a:lnTo>
                    <a:pt x="1555" y="510"/>
                  </a:lnTo>
                  <a:lnTo>
                    <a:pt x="1478" y="357"/>
                  </a:lnTo>
                  <a:lnTo>
                    <a:pt x="1376" y="255"/>
                  </a:lnTo>
                  <a:lnTo>
                    <a:pt x="1274" y="153"/>
                  </a:lnTo>
                  <a:lnTo>
                    <a:pt x="1121" y="77"/>
                  </a:lnTo>
                  <a:lnTo>
                    <a:pt x="969" y="26"/>
                  </a:lnTo>
                  <a:lnTo>
                    <a:pt x="8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r>
              <a:rPr lang="en" dirty="0"/>
              <a:t>1.1: </a:t>
            </a:r>
            <a:r>
              <a:rPr lang="en-GB" dirty="0"/>
              <a:t>Clustering Idle VS Working </a:t>
            </a:r>
            <a:endParaRPr dirty="0"/>
          </a:p>
        </p:txBody>
      </p:sp>
      <p:sp>
        <p:nvSpPr>
          <p:cNvPr id="302" name="Google Shape;302;p37"/>
          <p:cNvSpPr txBox="1">
            <a:spLocks noGrp="1"/>
          </p:cNvSpPr>
          <p:nvPr>
            <p:ph type="body" idx="1"/>
          </p:nvPr>
        </p:nvSpPr>
        <p:spPr>
          <a:xfrm>
            <a:off x="720000" y="1302481"/>
            <a:ext cx="7704000" cy="3375600"/>
          </a:xfrm>
          <a:prstGeom prst="rect">
            <a:avLst/>
          </a:prstGeom>
        </p:spPr>
        <p:txBody>
          <a:bodyPr spcFirstLastPara="1" wrap="square" lIns="91425" tIns="91425" rIns="91425" bIns="91425" anchor="ctr" anchorCtr="0">
            <a:noAutofit/>
          </a:bodyPr>
          <a:lstStyle/>
          <a:p>
            <a:pPr marL="0" indent="0">
              <a:buNone/>
            </a:pPr>
            <a:r>
              <a:rPr lang="it-IT" sz="1600" b="1" dirty="0">
                <a:solidFill>
                  <a:schemeClr val="dk2"/>
                </a:solidFill>
                <a:latin typeface="Dosis"/>
                <a:sym typeface="Dosis"/>
              </a:rPr>
              <a:t>1.1.3 GAUSSIAN MIXTURE MODEL (GMM)</a:t>
            </a:r>
          </a:p>
          <a:p>
            <a:pPr marL="0" indent="0" algn="just">
              <a:buNone/>
            </a:pPr>
            <a:r>
              <a:rPr lang="en-US" dirty="0"/>
              <a:t>Application of another approach, to try to reach a better Classification, using the </a:t>
            </a:r>
            <a:r>
              <a:rPr lang="en-US" b="1" dirty="0">
                <a:solidFill>
                  <a:srgbClr val="FFFF00"/>
                </a:solidFill>
              </a:rPr>
              <a:t>Gaussian Mixture Model </a:t>
            </a:r>
            <a:r>
              <a:rPr lang="en-US" dirty="0"/>
              <a:t>clustering, </a:t>
            </a:r>
            <a:r>
              <a:rPr lang="en-GB" dirty="0"/>
              <a:t>a.k.a. </a:t>
            </a:r>
            <a:r>
              <a:rPr lang="en-GB" b="1" dirty="0">
                <a:solidFill>
                  <a:srgbClr val="FFFF00"/>
                </a:solidFill>
              </a:rPr>
              <a:t>Soft Clustering</a:t>
            </a:r>
            <a:r>
              <a:rPr lang="en-GB" dirty="0"/>
              <a:t>, since it uses a </a:t>
            </a:r>
            <a:r>
              <a:rPr lang="en-GB" b="1" dirty="0">
                <a:solidFill>
                  <a:srgbClr val="FFFF00"/>
                </a:solidFill>
              </a:rPr>
              <a:t>Probabilistic Approach</a:t>
            </a:r>
            <a:r>
              <a:rPr lang="en-GB" dirty="0"/>
              <a:t>, w.r.t. the </a:t>
            </a:r>
            <a:r>
              <a:rPr lang="en-GB" b="1" dirty="0">
                <a:solidFill>
                  <a:srgbClr val="FFFF00"/>
                </a:solidFill>
              </a:rPr>
              <a:t>Deterministic </a:t>
            </a:r>
          </a:p>
          <a:p>
            <a:pPr marL="0" indent="0" algn="just">
              <a:buNone/>
            </a:pPr>
            <a:r>
              <a:rPr lang="en-GB" b="1" dirty="0">
                <a:solidFill>
                  <a:srgbClr val="FFFF00"/>
                </a:solidFill>
              </a:rPr>
              <a:t>Approach </a:t>
            </a:r>
            <a:r>
              <a:rPr lang="en-GB" dirty="0"/>
              <a:t>of the K-Means (</a:t>
            </a:r>
            <a:r>
              <a:rPr lang="en-GB" b="1" dirty="0">
                <a:solidFill>
                  <a:srgbClr val="FFFF00"/>
                </a:solidFill>
              </a:rPr>
              <a:t>Hard Clustering</a:t>
            </a:r>
            <a:r>
              <a:rPr lang="en-GB" dirty="0"/>
              <a:t>)</a:t>
            </a:r>
            <a:r>
              <a:rPr lang="en-GB" b="1" dirty="0"/>
              <a:t>. </a:t>
            </a:r>
            <a:r>
              <a:rPr lang="en-US" dirty="0"/>
              <a:t>The model is based on the </a:t>
            </a:r>
            <a:r>
              <a:rPr lang="en-US" b="1" dirty="0">
                <a:solidFill>
                  <a:srgbClr val="FFFF00"/>
                </a:solidFill>
              </a:rPr>
              <a:t>Multivariate </a:t>
            </a:r>
          </a:p>
          <a:p>
            <a:pPr marL="0" indent="0" algn="just">
              <a:buNone/>
            </a:pPr>
            <a:r>
              <a:rPr lang="en-US" b="1" dirty="0">
                <a:solidFill>
                  <a:srgbClr val="FFFF00"/>
                </a:solidFill>
              </a:rPr>
              <a:t>Gaussian Distribution</a:t>
            </a:r>
            <a:r>
              <a:rPr lang="en-US" b="1" dirty="0"/>
              <a:t> </a:t>
            </a:r>
            <a:r>
              <a:rPr lang="en-US" dirty="0"/>
              <a:t>w</a:t>
            </a:r>
            <a:r>
              <a:rPr lang="en-IT" dirty="0"/>
              <a:t>here </a:t>
            </a:r>
            <a:r>
              <a:rPr lang="en-IT" b="1" dirty="0">
                <a:solidFill>
                  <a:srgbClr val="FFFF00"/>
                </a:solidFill>
              </a:rPr>
              <a:t>x</a:t>
            </a:r>
            <a:r>
              <a:rPr lang="en-IT" dirty="0"/>
              <a:t> is a data points vector, </a:t>
            </a:r>
            <a:r>
              <a:rPr lang="el-GR" b="1" dirty="0">
                <a:solidFill>
                  <a:srgbClr val="FFFF00"/>
                </a:solidFill>
              </a:rPr>
              <a:t>μ</a:t>
            </a:r>
            <a:r>
              <a:rPr lang="en-IT" dirty="0"/>
              <a:t> is a vector of mean of each cluster, </a:t>
            </a:r>
          </a:p>
          <a:p>
            <a:pPr marL="0" indent="0">
              <a:buNone/>
            </a:pPr>
            <a:r>
              <a:rPr lang="en-IT" dirty="0"/>
              <a:t>and</a:t>
            </a:r>
            <a:r>
              <a:rPr lang="it-IT" b="1" dirty="0">
                <a:solidFill>
                  <a:schemeClr val="dk2"/>
                </a:solidFill>
                <a:latin typeface="Dosis"/>
              </a:rPr>
              <a:t> </a:t>
            </a:r>
            <a:r>
              <a:rPr lang="el-GR" b="1" dirty="0">
                <a:solidFill>
                  <a:srgbClr val="FFFF00"/>
                </a:solidFill>
              </a:rPr>
              <a:t>Σ</a:t>
            </a:r>
            <a:r>
              <a:rPr lang="it-IT" b="1" dirty="0">
                <a:solidFill>
                  <a:schemeClr val="dk2"/>
                </a:solidFill>
                <a:latin typeface="Dosis"/>
              </a:rPr>
              <a:t> </a:t>
            </a:r>
            <a:r>
              <a:rPr lang="it-IT" dirty="0"/>
              <a:t>is a covariance matrix and pi is the weight of the Gaussian. </a:t>
            </a:r>
            <a:r>
              <a:rPr lang="en-GB" b="1" dirty="0">
                <a:solidFill>
                  <a:srgbClr val="FFFF00"/>
                </a:solidFill>
              </a:rPr>
              <a:t>GMM</a:t>
            </a:r>
            <a:r>
              <a:rPr lang="en-GB" dirty="0"/>
              <a:t> is able to analyse </a:t>
            </a:r>
            <a:r>
              <a:rPr lang="en-GB" b="1" dirty="0">
                <a:solidFill>
                  <a:srgbClr val="FFFF00"/>
                </a:solidFill>
              </a:rPr>
              <a:t>More </a:t>
            </a:r>
          </a:p>
          <a:p>
            <a:pPr marL="0" indent="0">
              <a:buNone/>
            </a:pPr>
            <a:r>
              <a:rPr lang="en-GB" b="1" dirty="0">
                <a:solidFill>
                  <a:srgbClr val="FFFF00"/>
                </a:solidFill>
              </a:rPr>
              <a:t>Complex Data </a:t>
            </a:r>
            <a:r>
              <a:rPr lang="en-GB" dirty="0"/>
              <a:t>and it handles better </a:t>
            </a:r>
            <a:r>
              <a:rPr lang="en-GB" b="1" dirty="0">
                <a:solidFill>
                  <a:srgbClr val="FFFF00"/>
                </a:solidFill>
              </a:rPr>
              <a:t>Outliers</a:t>
            </a:r>
            <a:r>
              <a:rPr lang="en-GB" dirty="0"/>
              <a:t>.</a:t>
            </a:r>
            <a:endParaRPr lang="en-GB" b="1" dirty="0"/>
          </a:p>
          <a:p>
            <a:pPr marL="0" indent="0">
              <a:buNone/>
            </a:pPr>
            <a:endParaRPr lang="it-IT" sz="1400" b="1" dirty="0">
              <a:solidFill>
                <a:schemeClr val="dk2"/>
              </a:solidFill>
              <a:latin typeface="Dosis"/>
            </a:endParaRPr>
          </a:p>
          <a:p>
            <a:pPr marL="0" indent="0">
              <a:buNone/>
            </a:pPr>
            <a:r>
              <a:rPr lang="it-IT" sz="1400" b="1" dirty="0">
                <a:solidFill>
                  <a:schemeClr val="dk2"/>
                </a:solidFill>
                <a:latin typeface="Dosis"/>
              </a:rPr>
              <a:t>1.1.3.1: AIC AND BIC EVALUATIONS ON GMM</a:t>
            </a:r>
            <a:endParaRPr lang="it-IT" sz="1400" b="1" dirty="0">
              <a:solidFill>
                <a:schemeClr val="dk2"/>
              </a:solidFill>
              <a:latin typeface="Dosis"/>
              <a:sym typeface="Dosis"/>
            </a:endParaRPr>
          </a:p>
          <a:p>
            <a:pPr marL="0" indent="0">
              <a:buNone/>
            </a:pPr>
            <a:r>
              <a:rPr lang="en-GB" dirty="0">
                <a:solidFill>
                  <a:schemeClr val="bg1"/>
                </a:solidFill>
              </a:rPr>
              <a:t>Performing the </a:t>
            </a:r>
            <a:r>
              <a:rPr lang="en-GB" b="1" dirty="0">
                <a:solidFill>
                  <a:srgbClr val="FFFF00"/>
                </a:solidFill>
              </a:rPr>
              <a:t>AIC</a:t>
            </a:r>
            <a:r>
              <a:rPr lang="en-GB" dirty="0">
                <a:solidFill>
                  <a:schemeClr val="bg1"/>
                </a:solidFill>
              </a:rPr>
              <a:t> &amp; </a:t>
            </a:r>
            <a:r>
              <a:rPr lang="en-GB" b="1" dirty="0">
                <a:solidFill>
                  <a:srgbClr val="FFFF00"/>
                </a:solidFill>
              </a:rPr>
              <a:t>BIC Evaluations</a:t>
            </a:r>
            <a:r>
              <a:rPr lang="en-GB" dirty="0"/>
              <a:t> with </a:t>
            </a:r>
            <a:r>
              <a:rPr lang="en-GB" b="1" dirty="0">
                <a:solidFill>
                  <a:srgbClr val="FFFF00"/>
                </a:solidFill>
              </a:rPr>
              <a:t>GMM</a:t>
            </a:r>
            <a:r>
              <a:rPr lang="en-GB" dirty="0"/>
              <a:t> on our Dataset, in </a:t>
            </a:r>
          </a:p>
          <a:p>
            <a:pPr marL="0" indent="0">
              <a:buNone/>
            </a:pPr>
            <a:r>
              <a:rPr lang="en-GB" dirty="0"/>
              <a:t>order to find out the best number of Gaussians (components) to use. </a:t>
            </a:r>
          </a:p>
          <a:p>
            <a:pPr marL="0" indent="0">
              <a:buNone/>
            </a:pPr>
            <a:r>
              <a:rPr lang="en-GB" dirty="0"/>
              <a:t>We choose to use the two main </a:t>
            </a:r>
            <a:r>
              <a:rPr lang="en-GB" b="1" dirty="0">
                <a:solidFill>
                  <a:srgbClr val="FFFF00"/>
                </a:solidFill>
              </a:rPr>
              <a:t>Information Criterions</a:t>
            </a:r>
            <a:r>
              <a:rPr lang="en-GB" dirty="0"/>
              <a:t>. </a:t>
            </a:r>
          </a:p>
          <a:p>
            <a:pPr marL="228600" indent="-228600"/>
            <a:endParaRPr lang="en-GB" b="1" dirty="0"/>
          </a:p>
          <a:p>
            <a:pPr marL="0" indent="0">
              <a:buNone/>
            </a:pPr>
            <a:endParaRPr lang="en-GB" b="1" dirty="0"/>
          </a:p>
          <a:p>
            <a:pPr marL="0" indent="0">
              <a:buNone/>
            </a:pPr>
            <a:r>
              <a:rPr lang="it-IT" sz="1400" b="1" dirty="0">
                <a:solidFill>
                  <a:schemeClr val="dk2"/>
                </a:solidFill>
                <a:latin typeface="Dosis"/>
              </a:rPr>
              <a:t>RESULT:</a:t>
            </a:r>
            <a:endParaRPr lang="en-GB" sz="1400" dirty="0"/>
          </a:p>
          <a:p>
            <a:pPr marL="0" indent="0">
              <a:buNone/>
            </a:pPr>
            <a:r>
              <a:rPr lang="en-GB" dirty="0"/>
              <a:t>As conclusion of this Evaluation, we can see that both using the AIC </a:t>
            </a:r>
          </a:p>
          <a:p>
            <a:pPr marL="0" indent="0">
              <a:buNone/>
            </a:pPr>
            <a:r>
              <a:rPr lang="en-GB" dirty="0"/>
              <a:t>and BIC, the best number of components (</a:t>
            </a:r>
            <a:r>
              <a:rPr lang="en-GB" b="1" dirty="0">
                <a:solidFill>
                  <a:srgbClr val="FFFF00"/>
                </a:solidFill>
              </a:rPr>
              <a:t>Gaussians</a:t>
            </a:r>
            <a:r>
              <a:rPr lang="en-GB" dirty="0"/>
              <a:t>) in our model, </a:t>
            </a:r>
          </a:p>
          <a:p>
            <a:pPr marL="0" indent="0">
              <a:buNone/>
            </a:pPr>
            <a:r>
              <a:rPr lang="en-GB" dirty="0"/>
              <a:t>seems to be </a:t>
            </a:r>
            <a:r>
              <a:rPr lang="en-GB" b="1" i="1" dirty="0">
                <a:solidFill>
                  <a:srgbClr val="FFFF00"/>
                </a:solidFill>
              </a:rPr>
              <a:t>n_components = 2</a:t>
            </a:r>
            <a:r>
              <a:rPr lang="en-GB" dirty="0"/>
              <a:t>. </a:t>
            </a:r>
          </a:p>
        </p:txBody>
      </p:sp>
      <p:pic>
        <p:nvPicPr>
          <p:cNvPr id="4" name="Picture 3">
            <a:extLst>
              <a:ext uri="{FF2B5EF4-FFF2-40B4-BE49-F238E27FC236}">
                <a16:creationId xmlns:a16="http://schemas.microsoft.com/office/drawing/2014/main" id="{7918E833-E794-6A28-C867-CFCACF6FF421}"/>
              </a:ext>
            </a:extLst>
          </p:cNvPr>
          <p:cNvPicPr>
            <a:picLocks noChangeAspect="1"/>
          </p:cNvPicPr>
          <p:nvPr/>
        </p:nvPicPr>
        <p:blipFill>
          <a:blip r:embed="rId3"/>
          <a:stretch>
            <a:fillRect/>
          </a:stretch>
        </p:blipFill>
        <p:spPr>
          <a:xfrm>
            <a:off x="1572199" y="3702897"/>
            <a:ext cx="1765300" cy="317500"/>
          </a:xfrm>
          <a:prstGeom prst="rect">
            <a:avLst/>
          </a:prstGeom>
        </p:spPr>
      </p:pic>
      <p:pic>
        <p:nvPicPr>
          <p:cNvPr id="11" name="Picture 10">
            <a:extLst>
              <a:ext uri="{FF2B5EF4-FFF2-40B4-BE49-F238E27FC236}">
                <a16:creationId xmlns:a16="http://schemas.microsoft.com/office/drawing/2014/main" id="{0AD5AF5B-6B91-3F59-FB1A-DD1BBD6E77C1}"/>
              </a:ext>
            </a:extLst>
          </p:cNvPr>
          <p:cNvPicPr>
            <a:picLocks noChangeAspect="1"/>
          </p:cNvPicPr>
          <p:nvPr/>
        </p:nvPicPr>
        <p:blipFill>
          <a:blip r:embed="rId4"/>
          <a:stretch>
            <a:fillRect/>
          </a:stretch>
        </p:blipFill>
        <p:spPr>
          <a:xfrm>
            <a:off x="5325548" y="2496817"/>
            <a:ext cx="3098452" cy="2224375"/>
          </a:xfrm>
          <a:prstGeom prst="rect">
            <a:avLst/>
          </a:prstGeom>
        </p:spPr>
      </p:pic>
      <p:pic>
        <p:nvPicPr>
          <p:cNvPr id="15" name="Picture 14">
            <a:extLst>
              <a:ext uri="{FF2B5EF4-FFF2-40B4-BE49-F238E27FC236}">
                <a16:creationId xmlns:a16="http://schemas.microsoft.com/office/drawing/2014/main" id="{D09619C7-1FA6-FFFD-B5A8-4BEB7E4288E8}"/>
              </a:ext>
            </a:extLst>
          </p:cNvPr>
          <p:cNvPicPr>
            <a:picLocks noChangeAspect="1"/>
          </p:cNvPicPr>
          <p:nvPr/>
        </p:nvPicPr>
        <p:blipFill>
          <a:blip r:embed="rId5"/>
          <a:stretch>
            <a:fillRect/>
          </a:stretch>
        </p:blipFill>
        <p:spPr>
          <a:xfrm>
            <a:off x="3448872" y="3702896"/>
            <a:ext cx="1765303" cy="317501"/>
          </a:xfrm>
          <a:prstGeom prst="rect">
            <a:avLst/>
          </a:prstGeom>
        </p:spPr>
      </p:pic>
      <p:pic>
        <p:nvPicPr>
          <p:cNvPr id="3" name="Picture 2">
            <a:extLst>
              <a:ext uri="{FF2B5EF4-FFF2-40B4-BE49-F238E27FC236}">
                <a16:creationId xmlns:a16="http://schemas.microsoft.com/office/drawing/2014/main" id="{5DFB09C0-E6A3-6143-F341-02715D61BC6A}"/>
              </a:ext>
            </a:extLst>
          </p:cNvPr>
          <p:cNvPicPr>
            <a:picLocks noChangeAspect="1"/>
          </p:cNvPicPr>
          <p:nvPr/>
        </p:nvPicPr>
        <p:blipFill>
          <a:blip r:embed="rId6"/>
          <a:stretch>
            <a:fillRect/>
          </a:stretch>
        </p:blipFill>
        <p:spPr>
          <a:xfrm>
            <a:off x="7046793" y="1835436"/>
            <a:ext cx="1282700" cy="431800"/>
          </a:xfrm>
          <a:prstGeom prst="rect">
            <a:avLst/>
          </a:prstGeom>
        </p:spPr>
      </p:pic>
    </p:spTree>
    <p:extLst>
      <p:ext uri="{BB962C8B-B14F-4D97-AF65-F5344CB8AC3E}">
        <p14:creationId xmlns:p14="http://schemas.microsoft.com/office/powerpoint/2010/main" val="310292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r>
              <a:rPr lang="en" dirty="0"/>
              <a:t>1.1: </a:t>
            </a:r>
            <a:r>
              <a:rPr lang="en-GB" dirty="0"/>
              <a:t>Clustering Idle VS Working </a:t>
            </a:r>
            <a:endParaRPr dirty="0"/>
          </a:p>
        </p:txBody>
      </p:sp>
      <p:sp>
        <p:nvSpPr>
          <p:cNvPr id="302" name="Google Shape;302;p37"/>
          <p:cNvSpPr txBox="1">
            <a:spLocks noGrp="1"/>
          </p:cNvSpPr>
          <p:nvPr>
            <p:ph type="body" idx="1"/>
          </p:nvPr>
        </p:nvSpPr>
        <p:spPr>
          <a:xfrm>
            <a:off x="720000" y="1302481"/>
            <a:ext cx="7704000" cy="3375600"/>
          </a:xfrm>
          <a:prstGeom prst="rect">
            <a:avLst/>
          </a:prstGeom>
        </p:spPr>
        <p:txBody>
          <a:bodyPr spcFirstLastPara="1" wrap="square" lIns="91425" tIns="91425" rIns="91425" bIns="91425" anchor="ctr" anchorCtr="0">
            <a:noAutofit/>
          </a:bodyPr>
          <a:lstStyle/>
          <a:p>
            <a:pPr marL="0" indent="0">
              <a:buNone/>
            </a:pPr>
            <a:r>
              <a:rPr lang="it-IT" sz="1400" b="1" dirty="0">
                <a:solidFill>
                  <a:schemeClr val="dk2"/>
                </a:solidFill>
                <a:latin typeface="Dosis"/>
              </a:rPr>
              <a:t>1.1.3.2: GMM </a:t>
            </a:r>
            <a:r>
              <a:rPr lang="it-IT" sz="1400" b="1" dirty="0">
                <a:solidFill>
                  <a:schemeClr val="dk2"/>
                </a:solidFill>
                <a:latin typeface="Dosis"/>
                <a:sym typeface="Dosis"/>
              </a:rPr>
              <a:t>CLUSTERING: DIFFERENT VERSION APPLICATIONS:</a:t>
            </a:r>
          </a:p>
          <a:p>
            <a:pPr marL="0" indent="0" algn="just">
              <a:buNone/>
            </a:pPr>
            <a:r>
              <a:rPr lang="en-GB" dirty="0"/>
              <a:t>For the </a:t>
            </a:r>
            <a:r>
              <a:rPr lang="en-GB" b="1" dirty="0">
                <a:solidFill>
                  <a:srgbClr val="FFFF00"/>
                </a:solidFill>
              </a:rPr>
              <a:t>GMM Clustering</a:t>
            </a:r>
            <a:r>
              <a:rPr lang="en-GB" dirty="0"/>
              <a:t>, we have applied two different versions of it:</a:t>
            </a:r>
          </a:p>
          <a:p>
            <a:pPr marL="228600" indent="-228600" algn="just"/>
            <a:r>
              <a:rPr lang="it-IT" b="1" dirty="0">
                <a:solidFill>
                  <a:srgbClr val="FFFF00"/>
                </a:solidFill>
                <a:sym typeface="Dosis"/>
              </a:rPr>
              <a:t>GMM Algorithm </a:t>
            </a:r>
            <a:r>
              <a:rPr lang="it-IT" dirty="0">
                <a:sym typeface="Dosis"/>
              </a:rPr>
              <a:t>with </a:t>
            </a:r>
            <a:r>
              <a:rPr lang="it-IT" b="1" dirty="0">
                <a:solidFill>
                  <a:srgbClr val="FFFF00"/>
                </a:solidFill>
                <a:sym typeface="Dosis"/>
              </a:rPr>
              <a:t> Random Initialization:</a:t>
            </a:r>
            <a:r>
              <a:rPr lang="it-IT" dirty="0">
                <a:solidFill>
                  <a:srgbClr val="FFFF00"/>
                </a:solidFill>
                <a:sym typeface="Dosis"/>
              </a:rPr>
              <a:t> </a:t>
            </a:r>
            <a:r>
              <a:rPr lang="it-IT" dirty="0">
                <a:solidFill>
                  <a:schemeClr val="bg1"/>
                </a:solidFill>
                <a:sym typeface="Dosis"/>
              </a:rPr>
              <a:t>Application of the Naïve Implementation with Random Init.</a:t>
            </a:r>
            <a:endParaRPr lang="en-GB" dirty="0"/>
          </a:p>
          <a:p>
            <a:pPr marL="228600" indent="-228600" algn="just"/>
            <a:r>
              <a:rPr lang="it-IT" b="1" dirty="0">
                <a:solidFill>
                  <a:srgbClr val="FFFF00"/>
                </a:solidFill>
                <a:sym typeface="Dosis"/>
              </a:rPr>
              <a:t>GMM Algorithm </a:t>
            </a:r>
            <a:r>
              <a:rPr lang="it-IT" dirty="0">
                <a:sym typeface="Dosis"/>
              </a:rPr>
              <a:t>with </a:t>
            </a:r>
            <a:r>
              <a:rPr lang="it-IT" b="1" dirty="0">
                <a:solidFill>
                  <a:srgbClr val="FFFF00"/>
                </a:solidFill>
                <a:sym typeface="Dosis"/>
              </a:rPr>
              <a:t>K-Means++ Initialization: </a:t>
            </a:r>
            <a:r>
              <a:rPr lang="it-IT" dirty="0">
                <a:solidFill>
                  <a:schemeClr val="bg1"/>
                </a:solidFill>
                <a:sym typeface="Dosis"/>
              </a:rPr>
              <a:t>Application of the Optimized version of the GMM.</a:t>
            </a:r>
            <a:endParaRPr lang="it-IT" dirty="0">
              <a:sym typeface="Dosis"/>
            </a:endParaRPr>
          </a:p>
          <a:p>
            <a:pPr marL="0" indent="0" algn="just">
              <a:buNone/>
            </a:pPr>
            <a:endParaRPr lang="en-GB" dirty="0"/>
          </a:p>
          <a:p>
            <a:pPr marL="0" indent="0">
              <a:buNone/>
            </a:pPr>
            <a:endParaRPr lang="it-IT" sz="1600" b="1" dirty="0">
              <a:solidFill>
                <a:schemeClr val="dk2"/>
              </a:solidFill>
              <a:latin typeface="Dosis"/>
              <a:sym typeface="Dosis"/>
            </a:endParaRPr>
          </a:p>
          <a:p>
            <a:pPr marL="0" indent="0">
              <a:buNone/>
            </a:pPr>
            <a:endParaRPr lang="it-IT" sz="1600" b="1" dirty="0">
              <a:solidFill>
                <a:schemeClr val="dk2"/>
              </a:solidFill>
              <a:latin typeface="Dosis"/>
              <a:sym typeface="Dosis"/>
            </a:endParaRPr>
          </a:p>
          <a:p>
            <a:pPr marL="0" indent="0">
              <a:buNone/>
            </a:pPr>
            <a:endParaRPr lang="it-IT" sz="1600" b="1" dirty="0">
              <a:solidFill>
                <a:schemeClr val="dk2"/>
              </a:solidFill>
              <a:latin typeface="Dosis"/>
              <a:sym typeface="Dosis"/>
            </a:endParaRPr>
          </a:p>
          <a:p>
            <a:pPr marL="0" indent="0">
              <a:buNone/>
            </a:pPr>
            <a:r>
              <a:rPr lang="it-IT" sz="1600" b="1" dirty="0">
                <a:solidFill>
                  <a:schemeClr val="dk2"/>
                </a:solidFill>
                <a:latin typeface="Dosis"/>
                <a:sym typeface="Dosis"/>
              </a:rPr>
              <a:t>1.1.4: SILOUHETTE COEFFIENT</a:t>
            </a:r>
          </a:p>
          <a:p>
            <a:pPr marL="0" indent="0" algn="just">
              <a:buNone/>
            </a:pPr>
            <a:r>
              <a:rPr lang="en-GB" b="1" dirty="0">
                <a:solidFill>
                  <a:srgbClr val="FFFF00"/>
                </a:solidFill>
              </a:rPr>
              <a:t>Evaluation</a:t>
            </a:r>
            <a:r>
              <a:rPr lang="en-GB" dirty="0"/>
              <a:t> of the </a:t>
            </a:r>
            <a:r>
              <a:rPr lang="en-GB" b="1" dirty="0">
                <a:solidFill>
                  <a:srgbClr val="FFFF00"/>
                </a:solidFill>
              </a:rPr>
              <a:t>Quality of Clusters</a:t>
            </a:r>
            <a:r>
              <a:rPr lang="en-GB" dirty="0">
                <a:solidFill>
                  <a:srgbClr val="FFFF00"/>
                </a:solidFill>
              </a:rPr>
              <a:t> </a:t>
            </a:r>
            <a:r>
              <a:rPr lang="en-GB" dirty="0"/>
              <a:t>created using Clustering Algorithms, in </a:t>
            </a:r>
          </a:p>
          <a:p>
            <a:pPr marL="0" indent="0" algn="just">
              <a:buNone/>
            </a:pPr>
            <a:r>
              <a:rPr lang="en-GB" dirty="0"/>
              <a:t>terms of how well samples are clustered with other samples that are similar to </a:t>
            </a:r>
          </a:p>
          <a:p>
            <a:pPr marL="0" indent="0" algn="just">
              <a:buNone/>
            </a:pPr>
            <a:r>
              <a:rPr lang="en-GB" dirty="0"/>
              <a:t>each other. It is used to measure </a:t>
            </a:r>
            <a:r>
              <a:rPr lang="en-GB" b="1" dirty="0">
                <a:solidFill>
                  <a:srgbClr val="FFFF00"/>
                </a:solidFill>
              </a:rPr>
              <a:t>how dense and well-separated the clusters </a:t>
            </a:r>
          </a:p>
          <a:p>
            <a:pPr marL="0" indent="0" algn="just">
              <a:buNone/>
            </a:pPr>
            <a:r>
              <a:rPr lang="en-GB" b="1" dirty="0">
                <a:solidFill>
                  <a:srgbClr val="FFFF00"/>
                </a:solidFill>
              </a:rPr>
              <a:t>are</a:t>
            </a:r>
            <a:r>
              <a:rPr lang="en-GB" dirty="0"/>
              <a:t>. We have that:</a:t>
            </a:r>
          </a:p>
          <a:p>
            <a:pPr marL="228600" indent="-228600" algn="just"/>
            <a:r>
              <a:rPr lang="en-GB" b="1" dirty="0">
                <a:solidFill>
                  <a:srgbClr val="FFFF00"/>
                </a:solidFill>
              </a:rPr>
              <a:t>Mean Intra-Cluster Distance: </a:t>
            </a:r>
            <a:r>
              <a:rPr lang="en-GB" dirty="0">
                <a:solidFill>
                  <a:srgbClr val="FFFF00"/>
                </a:solidFill>
              </a:rPr>
              <a:t> </a:t>
            </a:r>
            <a:r>
              <a:rPr lang="en-GB" dirty="0"/>
              <a:t>Mean distance between the observation </a:t>
            </a:r>
          </a:p>
          <a:p>
            <a:pPr marL="0" indent="0" algn="just">
              <a:buNone/>
            </a:pPr>
            <a:r>
              <a:rPr lang="en-GB" dirty="0"/>
              <a:t>     and all other data points in the same cluster (denoted by </a:t>
            </a:r>
            <a:r>
              <a:rPr lang="en-GB" b="1" i="1" dirty="0">
                <a:solidFill>
                  <a:srgbClr val="FFFF00"/>
                </a:solidFill>
              </a:rPr>
              <a:t>a</a:t>
            </a:r>
            <a:r>
              <a:rPr lang="en-GB" i="1" dirty="0"/>
              <a:t>)</a:t>
            </a:r>
            <a:r>
              <a:rPr lang="en-GB" dirty="0"/>
              <a:t>.</a:t>
            </a:r>
          </a:p>
          <a:p>
            <a:pPr marL="228600" indent="-228600" algn="just">
              <a:buFont typeface="+mj-lt"/>
              <a:buAutoNum type="arabicPeriod" startAt="2"/>
            </a:pPr>
            <a:r>
              <a:rPr lang="en-GB" b="1" dirty="0">
                <a:solidFill>
                  <a:srgbClr val="FFFF00"/>
                </a:solidFill>
              </a:rPr>
              <a:t>Mean Nearest-Cluster Distance: </a:t>
            </a:r>
            <a:r>
              <a:rPr lang="en-GB" dirty="0"/>
              <a:t>Mean distance between the observation and all other </a:t>
            </a:r>
          </a:p>
          <a:p>
            <a:pPr marL="0" indent="0" algn="just">
              <a:buNone/>
            </a:pPr>
            <a:r>
              <a:rPr lang="en-GB" dirty="0"/>
              <a:t>      data points of the next nearest cluster (denoted by </a:t>
            </a:r>
            <a:r>
              <a:rPr lang="en-GB" b="1" i="1" dirty="0">
                <a:solidFill>
                  <a:srgbClr val="FFFF00"/>
                </a:solidFill>
              </a:rPr>
              <a:t>b</a:t>
            </a:r>
            <a:r>
              <a:rPr lang="en-GB" i="1" dirty="0"/>
              <a:t>). </a:t>
            </a:r>
            <a:endParaRPr lang="it-IT" i="1" dirty="0">
              <a:solidFill>
                <a:schemeClr val="bg1"/>
              </a:solidFill>
              <a:sym typeface="Dosis"/>
            </a:endParaRPr>
          </a:p>
        </p:txBody>
      </p:sp>
      <p:pic>
        <p:nvPicPr>
          <p:cNvPr id="4" name="Picture 3">
            <a:extLst>
              <a:ext uri="{FF2B5EF4-FFF2-40B4-BE49-F238E27FC236}">
                <a16:creationId xmlns:a16="http://schemas.microsoft.com/office/drawing/2014/main" id="{63E3D9CF-705A-909F-5FB2-178DF848B453}"/>
              </a:ext>
            </a:extLst>
          </p:cNvPr>
          <p:cNvPicPr>
            <a:picLocks noChangeAspect="1"/>
          </p:cNvPicPr>
          <p:nvPr/>
        </p:nvPicPr>
        <p:blipFill>
          <a:blip r:embed="rId3"/>
          <a:stretch>
            <a:fillRect/>
          </a:stretch>
        </p:blipFill>
        <p:spPr>
          <a:xfrm>
            <a:off x="5889010" y="2193791"/>
            <a:ext cx="2634356" cy="1916375"/>
          </a:xfrm>
          <a:prstGeom prst="rect">
            <a:avLst/>
          </a:prstGeom>
        </p:spPr>
      </p:pic>
      <p:pic>
        <p:nvPicPr>
          <p:cNvPr id="9" name="Picture 8">
            <a:extLst>
              <a:ext uri="{FF2B5EF4-FFF2-40B4-BE49-F238E27FC236}">
                <a16:creationId xmlns:a16="http://schemas.microsoft.com/office/drawing/2014/main" id="{0F57B859-1BA6-3158-AEE6-DBCCF3EF35B8}"/>
              </a:ext>
            </a:extLst>
          </p:cNvPr>
          <p:cNvPicPr>
            <a:picLocks noChangeAspect="1"/>
          </p:cNvPicPr>
          <p:nvPr/>
        </p:nvPicPr>
        <p:blipFill>
          <a:blip r:embed="rId4"/>
          <a:stretch>
            <a:fillRect/>
          </a:stretch>
        </p:blipFill>
        <p:spPr>
          <a:xfrm>
            <a:off x="6822019" y="4224957"/>
            <a:ext cx="1096560" cy="453124"/>
          </a:xfrm>
          <a:prstGeom prst="rect">
            <a:avLst/>
          </a:prstGeom>
        </p:spPr>
      </p:pic>
    </p:spTree>
    <p:extLst>
      <p:ext uri="{BB962C8B-B14F-4D97-AF65-F5344CB8AC3E}">
        <p14:creationId xmlns:p14="http://schemas.microsoft.com/office/powerpoint/2010/main" val="3854947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r>
              <a:rPr lang="en" dirty="0"/>
              <a:t>1.1: </a:t>
            </a:r>
            <a:r>
              <a:rPr lang="en-GB" dirty="0"/>
              <a:t>Clustering Idle VS Working </a:t>
            </a:r>
            <a:endParaRPr dirty="0"/>
          </a:p>
        </p:txBody>
      </p:sp>
      <p:sp>
        <p:nvSpPr>
          <p:cNvPr id="302" name="Google Shape;302;p37"/>
          <p:cNvSpPr txBox="1">
            <a:spLocks noGrp="1"/>
          </p:cNvSpPr>
          <p:nvPr>
            <p:ph type="body" idx="1"/>
          </p:nvPr>
        </p:nvSpPr>
        <p:spPr>
          <a:xfrm>
            <a:off x="720000" y="1302481"/>
            <a:ext cx="7704000" cy="3375600"/>
          </a:xfrm>
          <a:prstGeom prst="rect">
            <a:avLst/>
          </a:prstGeom>
        </p:spPr>
        <p:txBody>
          <a:bodyPr spcFirstLastPara="1" wrap="square" lIns="91425" tIns="91425" rIns="91425" bIns="91425" anchor="ctr" anchorCtr="0">
            <a:noAutofit/>
          </a:bodyPr>
          <a:lstStyle/>
          <a:p>
            <a:pPr marL="0" indent="0">
              <a:buNone/>
            </a:pPr>
            <a:r>
              <a:rPr lang="it-IT" sz="1400" b="1" dirty="0">
                <a:solidFill>
                  <a:schemeClr val="dk2"/>
                </a:solidFill>
                <a:latin typeface="Dosis"/>
                <a:sym typeface="Dosis"/>
              </a:rPr>
              <a:t>RESULT:</a:t>
            </a:r>
          </a:p>
          <a:p>
            <a:pPr marL="0" indent="0">
              <a:buNone/>
            </a:pPr>
            <a:r>
              <a:rPr lang="en-GB" dirty="0"/>
              <a:t>Computation of the </a:t>
            </a:r>
            <a:r>
              <a:rPr lang="en-GB" b="1" dirty="0">
                <a:solidFill>
                  <a:srgbClr val="FFFF00"/>
                </a:solidFill>
              </a:rPr>
              <a:t>Silouhette Score </a:t>
            </a:r>
            <a:r>
              <a:rPr lang="en-GB" dirty="0">
                <a:solidFill>
                  <a:srgbClr val="FFFF00"/>
                </a:solidFill>
              </a:rPr>
              <a:t> </a:t>
            </a:r>
            <a:r>
              <a:rPr lang="en-GB" dirty="0"/>
              <a:t>for each of the Clustering Algorithm </a:t>
            </a:r>
          </a:p>
          <a:p>
            <a:pPr marL="0" indent="0">
              <a:buNone/>
            </a:pPr>
            <a:r>
              <a:rPr lang="en-GB" dirty="0"/>
              <a:t>Implementation. The more the Score is towards 1, the more the Cluster is </a:t>
            </a:r>
          </a:p>
          <a:p>
            <a:pPr marL="0" indent="0">
              <a:buNone/>
            </a:pPr>
            <a:r>
              <a:rPr lang="en-GB" dirty="0"/>
              <a:t>dense and well separated. If towards 0, we have overlapping clusters. As </a:t>
            </a:r>
          </a:p>
          <a:p>
            <a:pPr marL="0" indent="0">
              <a:buNone/>
            </a:pPr>
            <a:r>
              <a:rPr lang="en-GB" dirty="0"/>
              <a:t>result, we have obtained that the </a:t>
            </a:r>
            <a:r>
              <a:rPr lang="en-GB" b="1" dirty="0">
                <a:solidFill>
                  <a:srgbClr val="FFFF00"/>
                </a:solidFill>
              </a:rPr>
              <a:t>K-Means</a:t>
            </a:r>
            <a:r>
              <a:rPr lang="en-GB" dirty="0"/>
              <a:t> implementations Clusters are </a:t>
            </a:r>
          </a:p>
          <a:p>
            <a:pPr marL="0" indent="0">
              <a:buNone/>
            </a:pPr>
            <a:r>
              <a:rPr lang="en-GB" b="1" dirty="0">
                <a:solidFill>
                  <a:srgbClr val="FFFF00"/>
                </a:solidFill>
              </a:rPr>
              <a:t>better</a:t>
            </a:r>
            <a:r>
              <a:rPr lang="en-GB" dirty="0"/>
              <a:t> w.r.t the </a:t>
            </a:r>
            <a:r>
              <a:rPr lang="en-GB" b="1" dirty="0">
                <a:solidFill>
                  <a:srgbClr val="FFFF00"/>
                </a:solidFill>
              </a:rPr>
              <a:t>GMM</a:t>
            </a:r>
            <a:r>
              <a:rPr lang="en-GB" dirty="0"/>
              <a:t>.</a:t>
            </a:r>
          </a:p>
          <a:p>
            <a:pPr marL="0" indent="0">
              <a:buNone/>
            </a:pPr>
            <a:endParaRPr lang="en-GB" dirty="0"/>
          </a:p>
          <a:p>
            <a:pPr marL="0" indent="0">
              <a:buNone/>
            </a:pPr>
            <a:r>
              <a:rPr lang="it-IT" sz="1400" b="1" dirty="0">
                <a:solidFill>
                  <a:schemeClr val="dk2"/>
                </a:solidFill>
                <a:latin typeface="Dosis"/>
              </a:rPr>
              <a:t>1.1.4.2: </a:t>
            </a:r>
            <a:r>
              <a:rPr lang="it-IT" sz="1400" b="1" dirty="0">
                <a:solidFill>
                  <a:schemeClr val="dk2"/>
                </a:solidFill>
                <a:latin typeface="Dosis"/>
                <a:sym typeface="Dosis"/>
              </a:rPr>
              <a:t>SILOUHETTE PLOT</a:t>
            </a:r>
            <a:endParaRPr lang="it-IT" sz="1600" b="1" dirty="0">
              <a:solidFill>
                <a:schemeClr val="dk2"/>
              </a:solidFill>
              <a:latin typeface="Dosis"/>
              <a:sym typeface="Dosis"/>
            </a:endParaRPr>
          </a:p>
          <a:p>
            <a:pPr marL="0" indent="0">
              <a:buNone/>
            </a:pPr>
            <a:r>
              <a:rPr lang="en-GB" b="1" dirty="0">
                <a:solidFill>
                  <a:srgbClr val="FFFF00"/>
                </a:solidFill>
              </a:rPr>
              <a:t>Silhouette Coefficient </a:t>
            </a:r>
            <a:r>
              <a:rPr lang="en-GB" dirty="0">
                <a:solidFill>
                  <a:schemeClr val="bg1"/>
                </a:solidFill>
              </a:rPr>
              <a:t>is also used as </a:t>
            </a:r>
            <a:r>
              <a:rPr lang="en-GB" dirty="0"/>
              <a:t>method for selecting the optimal </a:t>
            </a:r>
          </a:p>
          <a:p>
            <a:pPr marL="0" indent="0">
              <a:buNone/>
            </a:pPr>
            <a:r>
              <a:rPr lang="en-GB" dirty="0"/>
              <a:t>value K (no. of cluster). We will use the </a:t>
            </a:r>
            <a:r>
              <a:rPr lang="en-GB" b="1" dirty="0">
                <a:solidFill>
                  <a:srgbClr val="FFFF00"/>
                </a:solidFill>
              </a:rPr>
              <a:t>Silhouette Plot </a:t>
            </a:r>
            <a:r>
              <a:rPr lang="en-GB" dirty="0"/>
              <a:t>to confirm the choice we have done using the </a:t>
            </a:r>
            <a:r>
              <a:rPr lang="en-GB" b="1" dirty="0">
                <a:solidFill>
                  <a:srgbClr val="FFFF00"/>
                </a:solidFill>
              </a:rPr>
              <a:t>Elbow Method</a:t>
            </a:r>
            <a:r>
              <a:rPr lang="en-GB" dirty="0"/>
              <a:t>. </a:t>
            </a:r>
          </a:p>
          <a:p>
            <a:pPr marL="0" indent="0">
              <a:buNone/>
            </a:pPr>
            <a:endParaRPr lang="it-IT" sz="1400" b="1" dirty="0">
              <a:solidFill>
                <a:schemeClr val="dk2"/>
              </a:solidFill>
              <a:latin typeface="Dosis"/>
              <a:sym typeface="Dosis"/>
            </a:endParaRPr>
          </a:p>
          <a:p>
            <a:pPr marL="0" indent="0">
              <a:buNone/>
            </a:pPr>
            <a:r>
              <a:rPr lang="it-IT" sz="1400" b="1" dirty="0">
                <a:solidFill>
                  <a:schemeClr val="dk2"/>
                </a:solidFill>
                <a:latin typeface="Dosis"/>
                <a:sym typeface="Dosis"/>
              </a:rPr>
              <a:t>RESULT:</a:t>
            </a:r>
            <a:br>
              <a:rPr lang="en-GB" dirty="0"/>
            </a:br>
            <a:r>
              <a:rPr lang="en-GB" dirty="0"/>
              <a:t>It turns out that the value </a:t>
            </a:r>
            <a:r>
              <a:rPr lang="en-GB" b="1" i="1" dirty="0">
                <a:solidFill>
                  <a:srgbClr val="FFFF00"/>
                </a:solidFill>
              </a:rPr>
              <a:t>3</a:t>
            </a:r>
            <a:r>
              <a:rPr lang="en-GB" i="1" dirty="0"/>
              <a:t>, </a:t>
            </a:r>
            <a:r>
              <a:rPr lang="en-GB" b="1" i="1" dirty="0">
                <a:solidFill>
                  <a:srgbClr val="FFFF00"/>
                </a:solidFill>
              </a:rPr>
              <a:t>4</a:t>
            </a:r>
            <a:r>
              <a:rPr lang="en-GB" dirty="0"/>
              <a:t> and </a:t>
            </a:r>
            <a:r>
              <a:rPr lang="en-GB" b="1" i="1" dirty="0">
                <a:solidFill>
                  <a:srgbClr val="FFFF00"/>
                </a:solidFill>
              </a:rPr>
              <a:t>5</a:t>
            </a:r>
            <a:r>
              <a:rPr lang="en-GB" i="1" dirty="0"/>
              <a:t> </a:t>
            </a:r>
            <a:r>
              <a:rPr lang="en-GB" dirty="0"/>
              <a:t>are </a:t>
            </a:r>
            <a:r>
              <a:rPr lang="en-GB" b="1" dirty="0">
                <a:solidFill>
                  <a:srgbClr val="FFFF00"/>
                </a:solidFill>
              </a:rPr>
              <a:t>Suboptimal</a:t>
            </a:r>
            <a:r>
              <a:rPr lang="en-GB" dirty="0"/>
              <a:t>(Clusters with</a:t>
            </a:r>
          </a:p>
          <a:p>
            <a:pPr marL="0" indent="0">
              <a:buNone/>
            </a:pPr>
            <a:r>
              <a:rPr lang="en-GB" dirty="0"/>
              <a:t>below Average Silhouette Scores and Wide fluctuations in size)</a:t>
            </a:r>
          </a:p>
          <a:p>
            <a:pPr marL="0" indent="0">
              <a:buNone/>
            </a:pPr>
            <a:r>
              <a:rPr lang="en-GB" dirty="0"/>
              <a:t>Plots. </a:t>
            </a:r>
          </a:p>
          <a:p>
            <a:pPr marL="0" indent="0">
              <a:buNone/>
            </a:pPr>
            <a:r>
              <a:rPr lang="en-GB" dirty="0"/>
              <a:t>The value </a:t>
            </a:r>
            <a:r>
              <a:rPr lang="en-GB" b="1" i="1" dirty="0">
                <a:solidFill>
                  <a:srgbClr val="FFFF00"/>
                </a:solidFill>
              </a:rPr>
              <a:t>clusters  = 2  </a:t>
            </a:r>
            <a:r>
              <a:rPr lang="en-GB" dirty="0"/>
              <a:t>is the </a:t>
            </a:r>
            <a:r>
              <a:rPr lang="en-GB" b="1" dirty="0">
                <a:solidFill>
                  <a:srgbClr val="FFFF00"/>
                </a:solidFill>
              </a:rPr>
              <a:t>Optimal One</a:t>
            </a:r>
            <a:r>
              <a:rPr lang="en-GB" dirty="0"/>
              <a:t>. </a:t>
            </a:r>
          </a:p>
          <a:p>
            <a:pPr marL="0" indent="0">
              <a:buNone/>
            </a:pPr>
            <a:endParaRPr lang="en-GB" dirty="0">
              <a:solidFill>
                <a:schemeClr val="bg1"/>
              </a:solidFill>
              <a:sym typeface="Dosis"/>
            </a:endParaRPr>
          </a:p>
          <a:p>
            <a:pPr marL="0" indent="0">
              <a:buNone/>
            </a:pPr>
            <a:endParaRPr lang="en-GB" dirty="0">
              <a:solidFill>
                <a:schemeClr val="bg1"/>
              </a:solidFill>
              <a:sym typeface="Dosis"/>
            </a:endParaRPr>
          </a:p>
          <a:p>
            <a:pPr marL="0" indent="0">
              <a:buNone/>
            </a:pPr>
            <a:endParaRPr lang="en-GB" dirty="0">
              <a:solidFill>
                <a:schemeClr val="bg1"/>
              </a:solidFill>
              <a:sym typeface="Dosis"/>
            </a:endParaRPr>
          </a:p>
        </p:txBody>
      </p:sp>
      <p:pic>
        <p:nvPicPr>
          <p:cNvPr id="6" name="Picture 5">
            <a:extLst>
              <a:ext uri="{FF2B5EF4-FFF2-40B4-BE49-F238E27FC236}">
                <a16:creationId xmlns:a16="http://schemas.microsoft.com/office/drawing/2014/main" id="{F24EE92B-747D-8091-D7F1-8A27FA045C23}"/>
              </a:ext>
            </a:extLst>
          </p:cNvPr>
          <p:cNvPicPr>
            <a:picLocks noChangeAspect="1"/>
          </p:cNvPicPr>
          <p:nvPr/>
        </p:nvPicPr>
        <p:blipFill>
          <a:blip r:embed="rId3"/>
          <a:stretch>
            <a:fillRect/>
          </a:stretch>
        </p:blipFill>
        <p:spPr>
          <a:xfrm>
            <a:off x="5759355" y="1302481"/>
            <a:ext cx="2603229" cy="1441290"/>
          </a:xfrm>
          <a:prstGeom prst="rect">
            <a:avLst/>
          </a:prstGeom>
        </p:spPr>
      </p:pic>
      <p:pic>
        <p:nvPicPr>
          <p:cNvPr id="7" name="Picture 6">
            <a:extLst>
              <a:ext uri="{FF2B5EF4-FFF2-40B4-BE49-F238E27FC236}">
                <a16:creationId xmlns:a16="http://schemas.microsoft.com/office/drawing/2014/main" id="{730191D9-B21A-9FCF-C10F-008F6C8F9041}"/>
              </a:ext>
            </a:extLst>
          </p:cNvPr>
          <p:cNvPicPr>
            <a:picLocks noChangeAspect="1"/>
          </p:cNvPicPr>
          <p:nvPr/>
        </p:nvPicPr>
        <p:blipFill>
          <a:blip r:embed="rId4"/>
          <a:stretch>
            <a:fillRect/>
          </a:stretch>
        </p:blipFill>
        <p:spPr>
          <a:xfrm>
            <a:off x="5247564" y="3112954"/>
            <a:ext cx="3115020" cy="1673532"/>
          </a:xfrm>
          <a:prstGeom prst="rect">
            <a:avLst/>
          </a:prstGeom>
        </p:spPr>
      </p:pic>
    </p:spTree>
    <p:extLst>
      <p:ext uri="{BB962C8B-B14F-4D97-AF65-F5344CB8AC3E}">
        <p14:creationId xmlns:p14="http://schemas.microsoft.com/office/powerpoint/2010/main" val="4269313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r>
              <a:rPr lang="en" dirty="0"/>
              <a:t>1.1: </a:t>
            </a:r>
            <a:r>
              <a:rPr lang="en-GB" dirty="0"/>
              <a:t>Clustering Idle VS Working </a:t>
            </a:r>
            <a:endParaRPr dirty="0"/>
          </a:p>
        </p:txBody>
      </p:sp>
      <p:sp>
        <p:nvSpPr>
          <p:cNvPr id="302" name="Google Shape;302;p37"/>
          <p:cNvSpPr txBox="1">
            <a:spLocks noGrp="1"/>
          </p:cNvSpPr>
          <p:nvPr>
            <p:ph type="body" idx="1"/>
          </p:nvPr>
        </p:nvSpPr>
        <p:spPr>
          <a:xfrm>
            <a:off x="720000" y="1302481"/>
            <a:ext cx="7704000" cy="3375600"/>
          </a:xfrm>
          <a:prstGeom prst="rect">
            <a:avLst/>
          </a:prstGeom>
        </p:spPr>
        <p:txBody>
          <a:bodyPr spcFirstLastPara="1" wrap="square" lIns="91425" tIns="91425" rIns="91425" bIns="91425" anchor="ctr" anchorCtr="0">
            <a:noAutofit/>
          </a:bodyPr>
          <a:lstStyle/>
          <a:p>
            <a:pPr marL="0" indent="0">
              <a:buNone/>
            </a:pPr>
            <a:r>
              <a:rPr lang="it-IT" sz="1600" b="1" dirty="0">
                <a:solidFill>
                  <a:schemeClr val="dk2"/>
                </a:solidFill>
                <a:latin typeface="Dosis"/>
                <a:sym typeface="Dosis"/>
              </a:rPr>
              <a:t>1.1.5: ACCURACY PERFORMANCES: ALGORITHM COMPARISON</a:t>
            </a:r>
          </a:p>
          <a:p>
            <a:pPr marL="0" indent="0">
              <a:buNone/>
            </a:pPr>
            <a:r>
              <a:rPr lang="en-GB" dirty="0"/>
              <a:t>Implementation of a By-Hand </a:t>
            </a:r>
            <a:r>
              <a:rPr lang="en-GB" b="1" dirty="0">
                <a:solidFill>
                  <a:srgbClr val="FFFF00"/>
                </a:solidFill>
              </a:rPr>
              <a:t>Accuracy Score</a:t>
            </a:r>
            <a:r>
              <a:rPr lang="en-GB" dirty="0"/>
              <a:t>. We can do this, because we have also the </a:t>
            </a:r>
            <a:r>
              <a:rPr lang="en-GB" b="1" dirty="0">
                <a:solidFill>
                  <a:srgbClr val="FFFF00"/>
                </a:solidFill>
              </a:rPr>
              <a:t>Labels</a:t>
            </a:r>
            <a:r>
              <a:rPr lang="en-GB" dirty="0"/>
              <a:t> since we have collected data by our own and we know what data are about the Idle State and what are about the Working State.</a:t>
            </a:r>
            <a:br>
              <a:rPr lang="en-GB" dirty="0"/>
            </a:br>
            <a:br>
              <a:rPr lang="en-GB" dirty="0"/>
            </a:br>
            <a:r>
              <a:rPr lang="it-IT" sz="1400" b="1" dirty="0">
                <a:solidFill>
                  <a:schemeClr val="dk2"/>
                </a:solidFill>
                <a:latin typeface="Dosis"/>
                <a:sym typeface="Dosis"/>
              </a:rPr>
              <a:t>RESULT:</a:t>
            </a:r>
          </a:p>
          <a:p>
            <a:pPr marL="0" indent="0">
              <a:buNone/>
            </a:pPr>
            <a:r>
              <a:rPr lang="en-GB" dirty="0"/>
              <a:t>The result of our study is that both all K-Means and K-Means++ Implementations returns the same score, whilst the GMM Implementations return a slightly higher Accuracy Score, with the </a:t>
            </a:r>
            <a:r>
              <a:rPr lang="en-GB" b="1" dirty="0">
                <a:solidFill>
                  <a:srgbClr val="FFFF00"/>
                </a:solidFill>
              </a:rPr>
              <a:t>GMM Implementation </a:t>
            </a:r>
            <a:r>
              <a:rPr lang="en-GB" dirty="0"/>
              <a:t>using </a:t>
            </a:r>
            <a:r>
              <a:rPr lang="en-GB" b="1" dirty="0">
                <a:solidFill>
                  <a:srgbClr val="FFFF00"/>
                </a:solidFill>
              </a:rPr>
              <a:t>K-Means++ </a:t>
            </a:r>
            <a:r>
              <a:rPr lang="en-GB" dirty="0"/>
              <a:t>as </a:t>
            </a:r>
            <a:r>
              <a:rPr lang="en-GB" b="1" dirty="0">
                <a:solidFill>
                  <a:srgbClr val="FFFF00"/>
                </a:solidFill>
              </a:rPr>
              <a:t>Initialization</a:t>
            </a:r>
            <a:r>
              <a:rPr lang="en-GB" dirty="0"/>
              <a:t> reach </a:t>
            </a:r>
            <a:r>
              <a:rPr lang="en-IT" b="1" dirty="0">
                <a:solidFill>
                  <a:srgbClr val="FFFF00"/>
                </a:solidFill>
              </a:rPr>
              <a:t>~</a:t>
            </a:r>
            <a:r>
              <a:rPr lang="en-GB" b="1" dirty="0">
                <a:solidFill>
                  <a:srgbClr val="FFFF00"/>
                </a:solidFill>
              </a:rPr>
              <a:t>71% </a:t>
            </a:r>
            <a:r>
              <a:rPr lang="en-GB" dirty="0"/>
              <a:t>of accuracy (w.r.t. the </a:t>
            </a:r>
            <a:r>
              <a:rPr lang="en-IT" b="1" dirty="0">
                <a:solidFill>
                  <a:srgbClr val="FFFF00"/>
                </a:solidFill>
              </a:rPr>
              <a:t>~</a:t>
            </a:r>
            <a:r>
              <a:rPr lang="en-GB" b="1" dirty="0">
                <a:solidFill>
                  <a:srgbClr val="FFFF00"/>
                </a:solidFill>
              </a:rPr>
              <a:t>69% </a:t>
            </a:r>
            <a:r>
              <a:rPr lang="en-GB" dirty="0"/>
              <a:t>of </a:t>
            </a:r>
            <a:r>
              <a:rPr lang="en-GB" b="1" dirty="0">
                <a:solidFill>
                  <a:srgbClr val="FFFF00"/>
                </a:solidFill>
              </a:rPr>
              <a:t>GMM</a:t>
            </a:r>
            <a:r>
              <a:rPr lang="en-GB" dirty="0"/>
              <a:t> with </a:t>
            </a:r>
            <a:r>
              <a:rPr lang="en-GB" b="1" dirty="0">
                <a:solidFill>
                  <a:srgbClr val="FFFF00"/>
                </a:solidFill>
              </a:rPr>
              <a:t>Random Initialization </a:t>
            </a:r>
            <a:r>
              <a:rPr lang="en-GB" dirty="0"/>
              <a:t>and </a:t>
            </a:r>
            <a:r>
              <a:rPr lang="en-IT" b="1" dirty="0">
                <a:solidFill>
                  <a:srgbClr val="FFFF00"/>
                </a:solidFill>
              </a:rPr>
              <a:t>~</a:t>
            </a:r>
            <a:r>
              <a:rPr lang="en-GB" b="1" dirty="0">
                <a:solidFill>
                  <a:srgbClr val="FFFF00"/>
                </a:solidFill>
              </a:rPr>
              <a:t>68% </a:t>
            </a:r>
            <a:r>
              <a:rPr lang="en-GB" dirty="0"/>
              <a:t>of </a:t>
            </a:r>
            <a:r>
              <a:rPr lang="en-GB" b="1" dirty="0">
                <a:solidFill>
                  <a:srgbClr val="FFFF00"/>
                </a:solidFill>
              </a:rPr>
              <a:t>K-Means</a:t>
            </a:r>
            <a:r>
              <a:rPr lang="en-GB" dirty="0"/>
              <a:t> and </a:t>
            </a:r>
            <a:r>
              <a:rPr lang="en-GB" b="1" dirty="0">
                <a:solidFill>
                  <a:srgbClr val="FFFF00"/>
                </a:solidFill>
              </a:rPr>
              <a:t>K-Means++ </a:t>
            </a:r>
            <a:r>
              <a:rPr lang="en-GB" dirty="0"/>
              <a:t>Implementation).</a:t>
            </a:r>
            <a:endParaRPr lang="it-IT" dirty="0">
              <a:sym typeface="Dosis"/>
            </a:endParaRPr>
          </a:p>
          <a:p>
            <a:pPr marL="0" indent="0">
              <a:buNone/>
            </a:pPr>
            <a:endParaRPr lang="it-IT" sz="1400" b="1" dirty="0">
              <a:solidFill>
                <a:schemeClr val="dk2"/>
              </a:solidFill>
              <a:latin typeface="Dosis"/>
              <a:sym typeface="Dosis"/>
            </a:endParaRPr>
          </a:p>
          <a:p>
            <a:pPr marL="0" indent="0">
              <a:buNone/>
            </a:pPr>
            <a:endParaRPr lang="it-IT" sz="1400" b="1" dirty="0">
              <a:solidFill>
                <a:schemeClr val="dk2"/>
              </a:solidFill>
              <a:latin typeface="Dosis"/>
              <a:sym typeface="Dosis"/>
            </a:endParaRPr>
          </a:p>
          <a:p>
            <a:pPr marL="0" indent="0">
              <a:buNone/>
            </a:pPr>
            <a:endParaRPr lang="it-IT" sz="1400" b="1" dirty="0">
              <a:solidFill>
                <a:schemeClr val="dk2"/>
              </a:solidFill>
              <a:latin typeface="Dosis"/>
              <a:sym typeface="Dosis"/>
            </a:endParaRPr>
          </a:p>
          <a:p>
            <a:pPr marL="0" indent="0">
              <a:buNone/>
            </a:pPr>
            <a:endParaRPr lang="it-IT" sz="1400" b="1" dirty="0">
              <a:solidFill>
                <a:schemeClr val="dk2"/>
              </a:solidFill>
              <a:latin typeface="Dosis"/>
              <a:sym typeface="Dosis"/>
            </a:endParaRPr>
          </a:p>
          <a:p>
            <a:pPr marL="0" indent="0">
              <a:buNone/>
            </a:pPr>
            <a:endParaRPr lang="it-IT" sz="1400" b="1" dirty="0">
              <a:solidFill>
                <a:schemeClr val="dk2"/>
              </a:solidFill>
              <a:latin typeface="Dosis"/>
              <a:sym typeface="Dosis"/>
            </a:endParaRPr>
          </a:p>
          <a:p>
            <a:pPr marL="0" indent="0">
              <a:buNone/>
            </a:pPr>
            <a:endParaRPr lang="it-IT" sz="1400" b="1" dirty="0">
              <a:solidFill>
                <a:schemeClr val="dk2"/>
              </a:solidFill>
              <a:latin typeface="Dosis"/>
              <a:sym typeface="Dosis"/>
            </a:endParaRPr>
          </a:p>
          <a:p>
            <a:pPr marL="0" indent="0">
              <a:buNone/>
            </a:pPr>
            <a:endParaRPr lang="it-IT" sz="1400" b="1" dirty="0">
              <a:solidFill>
                <a:schemeClr val="dk2"/>
              </a:solidFill>
              <a:latin typeface="Dosis"/>
              <a:sym typeface="Dosis"/>
            </a:endParaRPr>
          </a:p>
          <a:p>
            <a:pPr marL="0" indent="0">
              <a:buNone/>
            </a:pPr>
            <a:br>
              <a:rPr lang="en-GB" dirty="0"/>
            </a:br>
            <a:endParaRPr lang="it-IT" dirty="0">
              <a:solidFill>
                <a:schemeClr val="bg1"/>
              </a:solidFill>
              <a:sym typeface="Dosis"/>
            </a:endParaRPr>
          </a:p>
        </p:txBody>
      </p:sp>
      <p:pic>
        <p:nvPicPr>
          <p:cNvPr id="3" name="Picture 2">
            <a:extLst>
              <a:ext uri="{FF2B5EF4-FFF2-40B4-BE49-F238E27FC236}">
                <a16:creationId xmlns:a16="http://schemas.microsoft.com/office/drawing/2014/main" id="{583992F6-C05B-ECA9-C631-D9C4020E199B}"/>
              </a:ext>
            </a:extLst>
          </p:cNvPr>
          <p:cNvPicPr>
            <a:picLocks noChangeAspect="1"/>
          </p:cNvPicPr>
          <p:nvPr/>
        </p:nvPicPr>
        <p:blipFill>
          <a:blip r:embed="rId3"/>
          <a:stretch>
            <a:fillRect/>
          </a:stretch>
        </p:blipFill>
        <p:spPr>
          <a:xfrm>
            <a:off x="1338492" y="2934431"/>
            <a:ext cx="6467016" cy="1743650"/>
          </a:xfrm>
          <a:prstGeom prst="rect">
            <a:avLst/>
          </a:prstGeom>
        </p:spPr>
      </p:pic>
    </p:spTree>
    <p:extLst>
      <p:ext uri="{BB962C8B-B14F-4D97-AF65-F5344CB8AC3E}">
        <p14:creationId xmlns:p14="http://schemas.microsoft.com/office/powerpoint/2010/main" val="2598558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r>
              <a:rPr lang="en" dirty="0"/>
              <a:t>1.1: </a:t>
            </a:r>
            <a:r>
              <a:rPr lang="en-GB" dirty="0"/>
              <a:t>Clustering Idle VS Working </a:t>
            </a:r>
            <a:endParaRPr dirty="0"/>
          </a:p>
        </p:txBody>
      </p:sp>
      <p:sp>
        <p:nvSpPr>
          <p:cNvPr id="302" name="Google Shape;302;p37"/>
          <p:cNvSpPr txBox="1">
            <a:spLocks noGrp="1"/>
          </p:cNvSpPr>
          <p:nvPr>
            <p:ph type="body" idx="1"/>
          </p:nvPr>
        </p:nvSpPr>
        <p:spPr>
          <a:xfrm>
            <a:off x="720000" y="1302481"/>
            <a:ext cx="7704000" cy="3375600"/>
          </a:xfrm>
          <a:prstGeom prst="rect">
            <a:avLst/>
          </a:prstGeom>
        </p:spPr>
        <p:txBody>
          <a:bodyPr spcFirstLastPara="1" wrap="square" lIns="91425" tIns="91425" rIns="91425" bIns="91425" anchor="ctr" anchorCtr="0">
            <a:noAutofit/>
          </a:bodyPr>
          <a:lstStyle/>
          <a:p>
            <a:pPr marL="0" indent="0">
              <a:buNone/>
            </a:pPr>
            <a:r>
              <a:rPr lang="it-IT" sz="1600" b="1" dirty="0">
                <a:solidFill>
                  <a:schemeClr val="dk2"/>
                </a:solidFill>
                <a:latin typeface="Dosis"/>
                <a:sym typeface="Dosis"/>
              </a:rPr>
              <a:t>1.1.6: TIME PERFORMANCES: ALGORITHM COMPARISON</a:t>
            </a:r>
          </a:p>
          <a:p>
            <a:pPr marL="0" indent="0">
              <a:buNone/>
            </a:pPr>
            <a:r>
              <a:rPr lang="en-GB" dirty="0"/>
              <a:t>In order to find the fastest Algorithm, we first proceed in a sort of </a:t>
            </a:r>
            <a:r>
              <a:rPr lang="en-GB" b="1" dirty="0">
                <a:solidFill>
                  <a:srgbClr val="FFFF00"/>
                </a:solidFill>
              </a:rPr>
              <a:t>Pruning Step</a:t>
            </a:r>
            <a:r>
              <a:rPr lang="en-GB" dirty="0"/>
              <a:t>, in which we obtain </a:t>
            </a:r>
            <a:r>
              <a:rPr lang="en-GB" b="1" dirty="0">
                <a:solidFill>
                  <a:srgbClr val="FFFF00"/>
                </a:solidFill>
              </a:rPr>
              <a:t>the Fastest Algorithm </a:t>
            </a:r>
            <a:r>
              <a:rPr lang="en-GB" dirty="0"/>
              <a:t>for the three Categories: </a:t>
            </a:r>
            <a:r>
              <a:rPr lang="en-GB" b="1" dirty="0">
                <a:solidFill>
                  <a:srgbClr val="FFFF00"/>
                </a:solidFill>
              </a:rPr>
              <a:t>K-Means</a:t>
            </a:r>
            <a:r>
              <a:rPr lang="en-GB" dirty="0"/>
              <a:t>, </a:t>
            </a:r>
            <a:r>
              <a:rPr lang="en-GB" b="1" dirty="0">
                <a:solidFill>
                  <a:srgbClr val="FFFF00"/>
                </a:solidFill>
              </a:rPr>
              <a:t>K-Means++ </a:t>
            </a:r>
            <a:r>
              <a:rPr lang="en-GB" dirty="0"/>
              <a:t>and </a:t>
            </a:r>
            <a:r>
              <a:rPr lang="en-GB" b="1" dirty="0">
                <a:solidFill>
                  <a:srgbClr val="FFFF00"/>
                </a:solidFill>
              </a:rPr>
              <a:t>GMM</a:t>
            </a:r>
            <a:r>
              <a:rPr lang="en-GB" dirty="0"/>
              <a:t>. </a:t>
            </a:r>
          </a:p>
          <a:p>
            <a:pPr marL="0" indent="0">
              <a:buNone/>
            </a:pPr>
            <a:endParaRPr lang="en-GB" dirty="0"/>
          </a:p>
          <a:p>
            <a:pPr marL="0" indent="0">
              <a:buNone/>
            </a:pPr>
            <a:r>
              <a:rPr lang="it-IT" sz="1400" b="1" dirty="0">
                <a:solidFill>
                  <a:schemeClr val="dk2"/>
                </a:solidFill>
                <a:latin typeface="Dosis"/>
                <a:sym typeface="Dosis"/>
              </a:rPr>
              <a:t>IMPORTANT NOTE:</a:t>
            </a:r>
          </a:p>
          <a:p>
            <a:pPr marL="0" indent="0">
              <a:buNone/>
            </a:pPr>
            <a:r>
              <a:rPr lang="en-GB" dirty="0"/>
              <a:t>It is remarkable to say that, due to the Randomicity that is present in all the implementations, we have that the results will not always be the same. However, they follows always the same Hierarchy (in terms of speed).</a:t>
            </a:r>
            <a:br>
              <a:rPr lang="en-GB" dirty="0"/>
            </a:br>
            <a:br>
              <a:rPr lang="en-GB" dirty="0"/>
            </a:br>
            <a:r>
              <a:rPr lang="it-IT" sz="1400" b="1" dirty="0">
                <a:solidFill>
                  <a:schemeClr val="dk2"/>
                </a:solidFill>
                <a:latin typeface="Dosis"/>
                <a:sym typeface="Dosis"/>
              </a:rPr>
              <a:t>RESULT:</a:t>
            </a:r>
          </a:p>
          <a:p>
            <a:pPr marL="0" indent="0">
              <a:buNone/>
            </a:pPr>
            <a:r>
              <a:rPr lang="en-GB" dirty="0">
                <a:solidFill>
                  <a:srgbClr val="FFFFFF"/>
                </a:solidFill>
              </a:rPr>
              <a:t>Here we will report the final result obtained. </a:t>
            </a:r>
            <a:endParaRPr lang="it-IT" sz="1400" b="1" dirty="0">
              <a:solidFill>
                <a:schemeClr val="dk2"/>
              </a:solidFill>
              <a:latin typeface="Dosis"/>
              <a:sym typeface="Dosis"/>
            </a:endParaRPr>
          </a:p>
          <a:p>
            <a:pPr marL="171450" indent="-171450" algn="just">
              <a:buFont typeface="Arial" panose="020B0604020202020204" pitchFamily="34" charset="0"/>
              <a:buChar char="•"/>
            </a:pPr>
            <a:r>
              <a:rPr lang="en-GB" b="1" dirty="0">
                <a:solidFill>
                  <a:srgbClr val="FFFF00"/>
                </a:solidFill>
                <a:sym typeface="Dosis"/>
              </a:rPr>
              <a:t>K-Means: </a:t>
            </a:r>
            <a:r>
              <a:rPr lang="en-GB" b="1" dirty="0">
                <a:solidFill>
                  <a:schemeClr val="bg1"/>
                </a:solidFill>
                <a:sym typeface="Dosis"/>
              </a:rPr>
              <a:t>By-Hand - Elkan - Lloyd</a:t>
            </a:r>
            <a:r>
              <a:rPr lang="en-GB" dirty="0">
                <a:solidFill>
                  <a:schemeClr val="bg1"/>
                </a:solidFill>
                <a:sym typeface="Dosis"/>
              </a:rPr>
              <a:t>.</a:t>
            </a:r>
          </a:p>
          <a:p>
            <a:pPr marL="171450" indent="-171450" algn="just">
              <a:buFont typeface="Arial" panose="020B0604020202020204" pitchFamily="34" charset="0"/>
              <a:buChar char="•"/>
            </a:pPr>
            <a:r>
              <a:rPr lang="en-GB" b="1" dirty="0">
                <a:solidFill>
                  <a:srgbClr val="FFFF00"/>
                </a:solidFill>
                <a:sym typeface="Dosis"/>
              </a:rPr>
              <a:t>K-Means++: </a:t>
            </a:r>
            <a:r>
              <a:rPr lang="en-GB" b="1" dirty="0">
                <a:solidFill>
                  <a:schemeClr val="bg1"/>
                </a:solidFill>
                <a:sym typeface="Dosis"/>
              </a:rPr>
              <a:t>By-Hand - Elkan - Lloyd</a:t>
            </a:r>
            <a:r>
              <a:rPr lang="en-GB" dirty="0">
                <a:solidFill>
                  <a:schemeClr val="bg1"/>
                </a:solidFill>
                <a:sym typeface="Dosis"/>
              </a:rPr>
              <a:t>.</a:t>
            </a:r>
          </a:p>
          <a:p>
            <a:pPr marL="171450" lvl="0" indent="-171450" algn="just">
              <a:buClr>
                <a:srgbClr val="FFFFFF"/>
              </a:buClr>
              <a:buFont typeface="Arial" panose="020B0604020202020204" pitchFamily="34" charset="0"/>
              <a:buChar char="•"/>
            </a:pPr>
            <a:r>
              <a:rPr lang="en-GB" b="1" dirty="0">
                <a:solidFill>
                  <a:srgbClr val="FFFF00"/>
                </a:solidFill>
                <a:sym typeface="Dosis"/>
              </a:rPr>
              <a:t>GMM: </a:t>
            </a:r>
            <a:r>
              <a:rPr lang="en-GB" b="1" dirty="0">
                <a:solidFill>
                  <a:schemeClr val="bg1"/>
                </a:solidFill>
                <a:sym typeface="Dosis"/>
              </a:rPr>
              <a:t>K-Means++ Init -</a:t>
            </a:r>
            <a:r>
              <a:rPr lang="en-GB" dirty="0">
                <a:solidFill>
                  <a:schemeClr val="bg1"/>
                </a:solidFill>
                <a:sym typeface="Dosis"/>
              </a:rPr>
              <a:t> </a:t>
            </a:r>
            <a:r>
              <a:rPr lang="en-GB" b="1" dirty="0">
                <a:solidFill>
                  <a:schemeClr val="bg1"/>
                </a:solidFill>
                <a:sym typeface="Dosis"/>
              </a:rPr>
              <a:t>Random Init</a:t>
            </a:r>
            <a:r>
              <a:rPr lang="en-GB" dirty="0">
                <a:solidFill>
                  <a:srgbClr val="FFFFFF"/>
                </a:solidFill>
                <a:sym typeface="Dosis"/>
              </a:rPr>
              <a:t>.</a:t>
            </a:r>
          </a:p>
          <a:p>
            <a:pPr marL="0" lvl="0" indent="0" algn="just">
              <a:buClr>
                <a:srgbClr val="FFFFFF"/>
              </a:buClr>
              <a:buNone/>
            </a:pPr>
            <a:r>
              <a:rPr lang="en-GB" dirty="0">
                <a:solidFill>
                  <a:srgbClr val="FFFFFF"/>
                </a:solidFill>
              </a:rPr>
              <a:t>As a last result, after this pruning step, we </a:t>
            </a:r>
          </a:p>
          <a:p>
            <a:pPr marL="0" lvl="0" indent="0" algn="just">
              <a:buClr>
                <a:srgbClr val="FFFFFF"/>
              </a:buClr>
              <a:buNone/>
            </a:pPr>
            <a:r>
              <a:rPr lang="en-GB" dirty="0">
                <a:solidFill>
                  <a:srgbClr val="FFFFFF"/>
                </a:solidFill>
              </a:rPr>
              <a:t>Compare the three fastest algorithms, and</a:t>
            </a:r>
          </a:p>
          <a:p>
            <a:pPr marL="0" lvl="0" indent="0" algn="just">
              <a:buClr>
                <a:srgbClr val="FFFFFF"/>
              </a:buClr>
              <a:buNone/>
            </a:pPr>
            <a:r>
              <a:rPr lang="en-GB" dirty="0">
                <a:solidFill>
                  <a:srgbClr val="FFFFFF"/>
                </a:solidFill>
              </a:rPr>
              <a:t>the </a:t>
            </a:r>
            <a:r>
              <a:rPr lang="en-GB" b="1" dirty="0">
                <a:solidFill>
                  <a:srgbClr val="FFFF00"/>
                </a:solidFill>
              </a:rPr>
              <a:t>GMM with K-Means++ Implementation</a:t>
            </a:r>
          </a:p>
          <a:p>
            <a:pPr marL="0" lvl="0" indent="0" algn="just">
              <a:buClr>
                <a:srgbClr val="FFFFFF"/>
              </a:buClr>
              <a:buNone/>
            </a:pPr>
            <a:r>
              <a:rPr lang="en-GB" dirty="0">
                <a:solidFill>
                  <a:srgbClr val="FFFFFF"/>
                </a:solidFill>
              </a:rPr>
              <a:t>Turns out to be the </a:t>
            </a:r>
            <a:r>
              <a:rPr lang="en-GB" b="1" dirty="0">
                <a:solidFill>
                  <a:srgbClr val="FFFF00"/>
                </a:solidFill>
              </a:rPr>
              <a:t>fastest</a:t>
            </a:r>
            <a:r>
              <a:rPr lang="en-GB" dirty="0">
                <a:solidFill>
                  <a:srgbClr val="FFFFFF"/>
                </a:solidFill>
              </a:rPr>
              <a:t> one.</a:t>
            </a:r>
          </a:p>
          <a:p>
            <a:pPr marL="0" lvl="0" indent="0" algn="just">
              <a:buClr>
                <a:srgbClr val="FFFFFF"/>
              </a:buClr>
              <a:buNone/>
            </a:pPr>
            <a:endParaRPr lang="en-GB" dirty="0">
              <a:solidFill>
                <a:srgbClr val="FFFFFF"/>
              </a:solidFill>
            </a:endParaRPr>
          </a:p>
          <a:p>
            <a:pPr marL="0" lvl="0" indent="0" algn="just">
              <a:buClr>
                <a:srgbClr val="FFFFFF"/>
              </a:buClr>
              <a:buNone/>
            </a:pPr>
            <a:endParaRPr lang="en-GB" dirty="0">
              <a:solidFill>
                <a:srgbClr val="FFFFFF"/>
              </a:solidFill>
            </a:endParaRPr>
          </a:p>
        </p:txBody>
      </p:sp>
      <p:pic>
        <p:nvPicPr>
          <p:cNvPr id="3" name="Picture 2">
            <a:extLst>
              <a:ext uri="{FF2B5EF4-FFF2-40B4-BE49-F238E27FC236}">
                <a16:creationId xmlns:a16="http://schemas.microsoft.com/office/drawing/2014/main" id="{181BAD18-A64A-8348-6CB5-5D843DEDD8E1}"/>
              </a:ext>
            </a:extLst>
          </p:cNvPr>
          <p:cNvPicPr>
            <a:picLocks noChangeAspect="1"/>
          </p:cNvPicPr>
          <p:nvPr/>
        </p:nvPicPr>
        <p:blipFill>
          <a:blip r:embed="rId3"/>
          <a:stretch>
            <a:fillRect/>
          </a:stretch>
        </p:blipFill>
        <p:spPr>
          <a:xfrm>
            <a:off x="3573020" y="3268640"/>
            <a:ext cx="4943183" cy="1297044"/>
          </a:xfrm>
          <a:prstGeom prst="rect">
            <a:avLst/>
          </a:prstGeom>
        </p:spPr>
      </p:pic>
    </p:spTree>
    <p:extLst>
      <p:ext uri="{BB962C8B-B14F-4D97-AF65-F5344CB8AC3E}">
        <p14:creationId xmlns:p14="http://schemas.microsoft.com/office/powerpoint/2010/main" val="2487623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r>
              <a:rPr lang="en" dirty="0"/>
              <a:t>1.1: </a:t>
            </a:r>
            <a:r>
              <a:rPr lang="en-GB" dirty="0"/>
              <a:t>Clustering Idle VS Working </a:t>
            </a:r>
            <a:endParaRPr dirty="0"/>
          </a:p>
        </p:txBody>
      </p:sp>
      <p:sp>
        <p:nvSpPr>
          <p:cNvPr id="302" name="Google Shape;302;p37"/>
          <p:cNvSpPr txBox="1">
            <a:spLocks noGrp="1"/>
          </p:cNvSpPr>
          <p:nvPr>
            <p:ph type="body" idx="1"/>
          </p:nvPr>
        </p:nvSpPr>
        <p:spPr>
          <a:xfrm>
            <a:off x="720000" y="1302481"/>
            <a:ext cx="7704000" cy="3375600"/>
          </a:xfrm>
          <a:prstGeom prst="rect">
            <a:avLst/>
          </a:prstGeom>
        </p:spPr>
        <p:txBody>
          <a:bodyPr spcFirstLastPara="1" wrap="square" lIns="91425" tIns="91425" rIns="91425" bIns="91425" anchor="ctr" anchorCtr="0">
            <a:noAutofit/>
          </a:bodyPr>
          <a:lstStyle/>
          <a:p>
            <a:pPr marL="0" indent="0">
              <a:buNone/>
            </a:pPr>
            <a:r>
              <a:rPr lang="it-IT" sz="1600" b="1" dirty="0">
                <a:solidFill>
                  <a:schemeClr val="dk2"/>
                </a:solidFill>
                <a:latin typeface="Dosis"/>
                <a:sym typeface="Dosis"/>
              </a:rPr>
              <a:t>1.1.9 MIXED PERFORMANCES: BEST ALGORITHM TO CHOOSE</a:t>
            </a:r>
          </a:p>
          <a:p>
            <a:pPr marL="0" indent="0">
              <a:buNone/>
            </a:pPr>
            <a:r>
              <a:rPr lang="en-GB" dirty="0"/>
              <a:t>We now proceed in choosing what is the </a:t>
            </a:r>
            <a:r>
              <a:rPr lang="en-GB" b="1" dirty="0">
                <a:solidFill>
                  <a:srgbClr val="FFFF00"/>
                </a:solidFill>
              </a:rPr>
              <a:t>Best Clustering Algorithm</a:t>
            </a:r>
            <a:r>
              <a:rPr lang="en-GB" dirty="0">
                <a:solidFill>
                  <a:srgbClr val="FFFF00"/>
                </a:solidFill>
              </a:rPr>
              <a:t> </a:t>
            </a:r>
            <a:r>
              <a:rPr lang="en-GB" dirty="0"/>
              <a:t>to choose. We will choose it depending on </a:t>
            </a:r>
            <a:r>
              <a:rPr lang="en-GB" b="1" dirty="0">
                <a:solidFill>
                  <a:srgbClr val="FFFF00"/>
                </a:solidFill>
              </a:rPr>
              <a:t>Time Performances </a:t>
            </a:r>
            <a:r>
              <a:rPr lang="en-GB" dirty="0">
                <a:solidFill>
                  <a:schemeClr val="bg1"/>
                </a:solidFill>
              </a:rPr>
              <a:t>&amp;</a:t>
            </a:r>
            <a:r>
              <a:rPr lang="en-GB" b="1" dirty="0">
                <a:solidFill>
                  <a:srgbClr val="FFFF00"/>
                </a:solidFill>
              </a:rPr>
              <a:t> Accuracy Performances</a:t>
            </a:r>
            <a:r>
              <a:rPr lang="en-GB" dirty="0">
                <a:solidFill>
                  <a:schemeClr val="bg1"/>
                </a:solidFill>
              </a:rPr>
              <a:t>.</a:t>
            </a:r>
            <a:endParaRPr lang="en-GB" dirty="0">
              <a:solidFill>
                <a:srgbClr val="FFFF00"/>
              </a:solidFill>
            </a:endParaRPr>
          </a:p>
          <a:p>
            <a:pPr marL="0" indent="0">
              <a:buNone/>
            </a:pPr>
            <a:br>
              <a:rPr lang="en-GB" sz="1400" dirty="0"/>
            </a:br>
            <a:r>
              <a:rPr lang="it-IT" sz="1400" b="1" dirty="0">
                <a:solidFill>
                  <a:schemeClr val="dk2"/>
                </a:solidFill>
                <a:latin typeface="Dosis"/>
                <a:sym typeface="Dosis"/>
              </a:rPr>
              <a:t>PROBLEM:</a:t>
            </a:r>
          </a:p>
          <a:p>
            <a:pPr marL="0" indent="0" algn="just">
              <a:buNone/>
            </a:pPr>
            <a:r>
              <a:rPr lang="en-GB" dirty="0"/>
              <a:t>However, the best Algorithm for </a:t>
            </a:r>
            <a:r>
              <a:rPr lang="en-GB" b="1" dirty="0">
                <a:solidFill>
                  <a:srgbClr val="FFFF00"/>
                </a:solidFill>
              </a:rPr>
              <a:t>Time</a:t>
            </a:r>
            <a:r>
              <a:rPr lang="en-GB" dirty="0">
                <a:solidFill>
                  <a:schemeClr val="bg1"/>
                </a:solidFill>
              </a:rPr>
              <a:t>,</a:t>
            </a:r>
            <a:r>
              <a:rPr lang="en-GB" b="1" dirty="0">
                <a:solidFill>
                  <a:srgbClr val="FFFF00"/>
                </a:solidFill>
              </a:rPr>
              <a:t> </a:t>
            </a:r>
            <a:r>
              <a:rPr lang="en-GB" dirty="0"/>
              <a:t>is the one that has the </a:t>
            </a:r>
            <a:r>
              <a:rPr lang="en-GB" b="1" dirty="0">
                <a:solidFill>
                  <a:srgbClr val="FFFF00"/>
                </a:solidFill>
              </a:rPr>
              <a:t>Fastest Timing </a:t>
            </a:r>
            <a:r>
              <a:rPr lang="en-GB" dirty="0">
                <a:solidFill>
                  <a:schemeClr val="bg1"/>
                </a:solidFill>
              </a:rPr>
              <a:t>(Smallest Value). F</a:t>
            </a:r>
            <a:r>
              <a:rPr lang="en-GB" dirty="0"/>
              <a:t>or the </a:t>
            </a:r>
            <a:r>
              <a:rPr lang="en-GB" b="1" dirty="0">
                <a:solidFill>
                  <a:srgbClr val="FFFF00"/>
                </a:solidFill>
              </a:rPr>
              <a:t>Accuracy</a:t>
            </a:r>
            <a:r>
              <a:rPr lang="en-GB" dirty="0"/>
              <a:t>, we have the opposite: the best Algorithm is the one that has the </a:t>
            </a:r>
            <a:r>
              <a:rPr lang="en-GB" b="1" dirty="0">
                <a:solidFill>
                  <a:srgbClr val="FFFF00"/>
                </a:solidFill>
              </a:rPr>
              <a:t>Highest Accuracy </a:t>
            </a:r>
            <a:r>
              <a:rPr lang="en-GB" dirty="0">
                <a:solidFill>
                  <a:schemeClr val="bg1"/>
                </a:solidFill>
              </a:rPr>
              <a:t>(Biggest Value).</a:t>
            </a:r>
          </a:p>
          <a:p>
            <a:pPr marL="0" indent="0">
              <a:buNone/>
            </a:pPr>
            <a:br>
              <a:rPr lang="en-GB" dirty="0"/>
            </a:br>
            <a:r>
              <a:rPr lang="it-IT" sz="1400" b="1" dirty="0">
                <a:solidFill>
                  <a:schemeClr val="dk2"/>
                </a:solidFill>
                <a:latin typeface="Dosis"/>
                <a:sym typeface="Dosis"/>
              </a:rPr>
              <a:t>SOLUTION:</a:t>
            </a:r>
          </a:p>
          <a:p>
            <a:pPr marL="228600" indent="-228600" algn="just"/>
            <a:r>
              <a:rPr lang="en-GB" dirty="0"/>
              <a:t>For the </a:t>
            </a:r>
            <a:r>
              <a:rPr lang="en-GB" b="1" dirty="0">
                <a:solidFill>
                  <a:srgbClr val="FFFF00"/>
                </a:solidFill>
              </a:rPr>
              <a:t>Accuracy</a:t>
            </a:r>
            <a:r>
              <a:rPr lang="en-GB" dirty="0"/>
              <a:t>, we first take "</a:t>
            </a:r>
            <a:r>
              <a:rPr lang="en-GB" b="1" dirty="0">
                <a:solidFill>
                  <a:srgbClr val="FFFF00"/>
                </a:solidFill>
              </a:rPr>
              <a:t>1 - Accuracy</a:t>
            </a:r>
            <a:r>
              <a:rPr lang="en-GB" dirty="0"/>
              <a:t>". In this way, </a:t>
            </a:r>
          </a:p>
          <a:p>
            <a:pPr marL="0" indent="0" algn="just">
              <a:buNone/>
            </a:pPr>
            <a:r>
              <a:rPr lang="en-GB" dirty="0"/>
              <a:t>      the Algorithm that has the </a:t>
            </a:r>
            <a:r>
              <a:rPr lang="en-GB" b="1" dirty="0">
                <a:solidFill>
                  <a:srgbClr val="FFFF00"/>
                </a:solidFill>
              </a:rPr>
              <a:t>Highest Accuracy Score</a:t>
            </a:r>
            <a:r>
              <a:rPr lang="en-GB" dirty="0"/>
              <a:t>, </a:t>
            </a:r>
          </a:p>
          <a:p>
            <a:pPr marL="0" indent="0" algn="just">
              <a:buNone/>
            </a:pPr>
            <a:r>
              <a:rPr lang="en-GB" dirty="0"/>
              <a:t>      will have the </a:t>
            </a:r>
            <a:r>
              <a:rPr lang="en-GB" b="1" dirty="0">
                <a:solidFill>
                  <a:srgbClr val="FFFF00"/>
                </a:solidFill>
              </a:rPr>
              <a:t>Smallest Value</a:t>
            </a:r>
            <a:r>
              <a:rPr lang="en-GB" dirty="0">
                <a:solidFill>
                  <a:schemeClr val="bg1"/>
                </a:solidFill>
              </a:rPr>
              <a:t>.</a:t>
            </a:r>
            <a:endParaRPr lang="en-GB" dirty="0"/>
          </a:p>
          <a:p>
            <a:pPr marL="228600" indent="-228600" algn="just">
              <a:buFont typeface="+mj-lt"/>
              <a:buAutoNum type="arabicPeriod" startAt="2"/>
            </a:pPr>
            <a:r>
              <a:rPr lang="en-GB" b="1" dirty="0">
                <a:solidFill>
                  <a:srgbClr val="FFFF00"/>
                </a:solidFill>
              </a:rPr>
              <a:t>Scaling</a:t>
            </a:r>
            <a:r>
              <a:rPr lang="en-GB" dirty="0"/>
              <a:t> the </a:t>
            </a:r>
            <a:r>
              <a:rPr lang="en-GB" b="1" dirty="0">
                <a:solidFill>
                  <a:srgbClr val="FFFF00"/>
                </a:solidFill>
              </a:rPr>
              <a:t>Accuracy</a:t>
            </a:r>
            <a:r>
              <a:rPr lang="en-GB" dirty="0"/>
              <a:t> at the same level of the the </a:t>
            </a:r>
            <a:r>
              <a:rPr lang="en-GB" b="1" dirty="0">
                <a:solidFill>
                  <a:srgbClr val="FFFF00"/>
                </a:solidFill>
              </a:rPr>
              <a:t>Time. </a:t>
            </a:r>
            <a:r>
              <a:rPr lang="en-GB" dirty="0"/>
              <a:t>We </a:t>
            </a:r>
          </a:p>
          <a:p>
            <a:pPr marL="0" indent="0" algn="just">
              <a:buNone/>
            </a:pPr>
            <a:r>
              <a:rPr lang="en-GB" dirty="0"/>
              <a:t>      standardize it, by dividing it by 1000. </a:t>
            </a:r>
          </a:p>
          <a:p>
            <a:pPr marL="228600" indent="-228600" algn="just">
              <a:buFont typeface="+mj-lt"/>
              <a:buAutoNum type="arabicPeriod" startAt="3"/>
            </a:pPr>
            <a:r>
              <a:rPr lang="en-GB" b="1" dirty="0">
                <a:solidFill>
                  <a:srgbClr val="FFFF00"/>
                </a:solidFill>
              </a:rPr>
              <a:t>Adding</a:t>
            </a:r>
            <a:r>
              <a:rPr lang="en-GB" dirty="0"/>
              <a:t> the Standardized Result to the Time Performances. </a:t>
            </a:r>
          </a:p>
          <a:p>
            <a:pPr marL="228600" indent="-228600" algn="just">
              <a:buAutoNum type="arabicPeriod" startAt="3"/>
            </a:pPr>
            <a:r>
              <a:rPr lang="en-GB" dirty="0"/>
              <a:t>The best algorithm to be chosen would be the one to have </a:t>
            </a:r>
          </a:p>
          <a:p>
            <a:pPr marL="0" indent="0" algn="just">
              <a:buNone/>
            </a:pPr>
            <a:r>
              <a:rPr lang="en-GB" dirty="0"/>
              <a:t>      the smallest </a:t>
            </a:r>
            <a:r>
              <a:rPr lang="en-GB" b="1" dirty="0">
                <a:solidFill>
                  <a:srgbClr val="FFFF00"/>
                </a:solidFill>
              </a:rPr>
              <a:t>Time+ [(1-Accuracy)  / 1000] Value</a:t>
            </a:r>
            <a:r>
              <a:rPr lang="en-GB" dirty="0"/>
              <a:t>.</a:t>
            </a:r>
          </a:p>
          <a:p>
            <a:pPr marL="0" indent="0" algn="just">
              <a:buNone/>
            </a:pPr>
            <a:r>
              <a:rPr lang="it-IT" dirty="0">
                <a:solidFill>
                  <a:srgbClr val="FFFFFF"/>
                </a:solidFill>
              </a:rPr>
              <a:t>We therefore can conclude that the </a:t>
            </a:r>
            <a:r>
              <a:rPr lang="it-IT" b="1" dirty="0">
                <a:solidFill>
                  <a:srgbClr val="FFFF00"/>
                </a:solidFill>
              </a:rPr>
              <a:t>Best Algorithm </a:t>
            </a:r>
            <a:r>
              <a:rPr lang="it-IT" dirty="0">
                <a:solidFill>
                  <a:srgbClr val="FFFFFF"/>
                </a:solidFill>
              </a:rPr>
              <a:t>is the </a:t>
            </a:r>
            <a:r>
              <a:rPr lang="it-IT" b="1" dirty="0">
                <a:solidFill>
                  <a:srgbClr val="FFFF00"/>
                </a:solidFill>
              </a:rPr>
              <a:t>GMM</a:t>
            </a:r>
            <a:r>
              <a:rPr lang="it-IT" dirty="0">
                <a:solidFill>
                  <a:srgbClr val="FFFFFF"/>
                </a:solidFill>
              </a:rPr>
              <a:t> </a:t>
            </a:r>
          </a:p>
          <a:p>
            <a:pPr marL="0" indent="0" algn="just">
              <a:buNone/>
            </a:pPr>
            <a:r>
              <a:rPr lang="it-IT" dirty="0">
                <a:solidFill>
                  <a:srgbClr val="FFFFFF"/>
                </a:solidFill>
              </a:rPr>
              <a:t>with </a:t>
            </a:r>
            <a:r>
              <a:rPr lang="it-IT" b="1" dirty="0">
                <a:solidFill>
                  <a:srgbClr val="FFFF00"/>
                </a:solidFill>
              </a:rPr>
              <a:t>K-Means++ Initialization</a:t>
            </a:r>
            <a:r>
              <a:rPr lang="it-IT" dirty="0">
                <a:solidFill>
                  <a:srgbClr val="FFFFFF"/>
                </a:solidFill>
              </a:rPr>
              <a:t>.</a:t>
            </a:r>
            <a:endParaRPr lang="it-IT" sz="1400" b="1" dirty="0">
              <a:solidFill>
                <a:schemeClr val="dk2"/>
              </a:solidFill>
              <a:latin typeface="Dosis"/>
              <a:sym typeface="Dosis"/>
            </a:endParaRPr>
          </a:p>
        </p:txBody>
      </p:sp>
      <p:pic>
        <p:nvPicPr>
          <p:cNvPr id="5" name="Picture 4">
            <a:extLst>
              <a:ext uri="{FF2B5EF4-FFF2-40B4-BE49-F238E27FC236}">
                <a16:creationId xmlns:a16="http://schemas.microsoft.com/office/drawing/2014/main" id="{CDC80DDA-3EE5-EB03-DF5E-065D5EE01843}"/>
              </a:ext>
            </a:extLst>
          </p:cNvPr>
          <p:cNvPicPr>
            <a:picLocks noChangeAspect="1"/>
          </p:cNvPicPr>
          <p:nvPr/>
        </p:nvPicPr>
        <p:blipFill>
          <a:blip r:embed="rId3"/>
          <a:stretch>
            <a:fillRect/>
          </a:stretch>
        </p:blipFill>
        <p:spPr>
          <a:xfrm>
            <a:off x="5036023" y="2652790"/>
            <a:ext cx="3278795" cy="2025291"/>
          </a:xfrm>
          <a:prstGeom prst="rect">
            <a:avLst/>
          </a:prstGeom>
        </p:spPr>
      </p:pic>
      <p:grpSp>
        <p:nvGrpSpPr>
          <p:cNvPr id="9" name="Google Shape;10732;p86">
            <a:extLst>
              <a:ext uri="{FF2B5EF4-FFF2-40B4-BE49-F238E27FC236}">
                <a16:creationId xmlns:a16="http://schemas.microsoft.com/office/drawing/2014/main" id="{58923447-F473-8F02-98B4-DD8FD5C70C51}"/>
              </a:ext>
            </a:extLst>
          </p:cNvPr>
          <p:cNvGrpSpPr/>
          <p:nvPr/>
        </p:nvGrpSpPr>
        <p:grpSpPr>
          <a:xfrm>
            <a:off x="1627706" y="2652790"/>
            <a:ext cx="366648" cy="366420"/>
            <a:chOff x="6479471" y="2079003"/>
            <a:chExt cx="348923" cy="348706"/>
          </a:xfrm>
        </p:grpSpPr>
        <p:sp>
          <p:nvSpPr>
            <p:cNvPr id="10" name="Google Shape;10733;p86">
              <a:extLst>
                <a:ext uri="{FF2B5EF4-FFF2-40B4-BE49-F238E27FC236}">
                  <a16:creationId xmlns:a16="http://schemas.microsoft.com/office/drawing/2014/main" id="{73B6B23E-934B-44F4-DD25-E0518396926F}"/>
                </a:ext>
              </a:extLst>
            </p:cNvPr>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0734;p86">
              <a:extLst>
                <a:ext uri="{FF2B5EF4-FFF2-40B4-BE49-F238E27FC236}">
                  <a16:creationId xmlns:a16="http://schemas.microsoft.com/office/drawing/2014/main" id="{01229FF1-502F-273A-4621-49438EA501BD}"/>
                </a:ext>
              </a:extLst>
            </p:cNvPr>
            <p:cNvGrpSpPr/>
            <p:nvPr/>
          </p:nvGrpSpPr>
          <p:grpSpPr>
            <a:xfrm>
              <a:off x="6520582" y="2079003"/>
              <a:ext cx="307811" cy="348706"/>
              <a:chOff x="-60218325" y="2304850"/>
              <a:chExt cx="279625" cy="316775"/>
            </a:xfrm>
          </p:grpSpPr>
          <p:sp>
            <p:nvSpPr>
              <p:cNvPr id="12" name="Google Shape;10735;p86">
                <a:extLst>
                  <a:ext uri="{FF2B5EF4-FFF2-40B4-BE49-F238E27FC236}">
                    <a16:creationId xmlns:a16="http://schemas.microsoft.com/office/drawing/2014/main" id="{CDC7C21A-1EBC-1EC4-A30D-4FCEE12F47D2}"/>
                  </a:ext>
                </a:extLst>
              </p:cNvPr>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736;p86">
                <a:extLst>
                  <a:ext uri="{FF2B5EF4-FFF2-40B4-BE49-F238E27FC236}">
                    <a16:creationId xmlns:a16="http://schemas.microsoft.com/office/drawing/2014/main" id="{86E6F815-C37A-E01D-467C-CD21780DA2D0}"/>
                  </a:ext>
                </a:extLst>
              </p:cNvPr>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737;p86">
                <a:extLst>
                  <a:ext uri="{FF2B5EF4-FFF2-40B4-BE49-F238E27FC236}">
                    <a16:creationId xmlns:a16="http://schemas.microsoft.com/office/drawing/2014/main" id="{054853BB-ECFF-A923-5B3C-AF8983718B52}"/>
                  </a:ext>
                </a:extLst>
              </p:cNvPr>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738;p86">
                <a:extLst>
                  <a:ext uri="{FF2B5EF4-FFF2-40B4-BE49-F238E27FC236}">
                    <a16:creationId xmlns:a16="http://schemas.microsoft.com/office/drawing/2014/main" id="{473AF376-52E5-5ACE-3A1E-D02C49B0D6DE}"/>
                  </a:ext>
                </a:extLst>
              </p:cNvPr>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739;p86">
                <a:extLst>
                  <a:ext uri="{FF2B5EF4-FFF2-40B4-BE49-F238E27FC236}">
                    <a16:creationId xmlns:a16="http://schemas.microsoft.com/office/drawing/2014/main" id="{F139FD55-1655-DC11-5090-FF76DC88148F}"/>
                  </a:ext>
                </a:extLst>
              </p:cNvPr>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740;p86">
                <a:extLst>
                  <a:ext uri="{FF2B5EF4-FFF2-40B4-BE49-F238E27FC236}">
                    <a16:creationId xmlns:a16="http://schemas.microsoft.com/office/drawing/2014/main" id="{9B6C1789-ADCA-DD8B-B61E-04353D2D330A}"/>
                  </a:ext>
                </a:extLst>
              </p:cNvPr>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741;p86">
                <a:extLst>
                  <a:ext uri="{FF2B5EF4-FFF2-40B4-BE49-F238E27FC236}">
                    <a16:creationId xmlns:a16="http://schemas.microsoft.com/office/drawing/2014/main" id="{98CDA230-224B-5E0C-57F2-A94CC7E5309C}"/>
                  </a:ext>
                </a:extLst>
              </p:cNvPr>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2799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9"/>
          <p:cNvSpPr/>
          <p:nvPr/>
        </p:nvSpPr>
        <p:spPr>
          <a:xfrm rot="10800000">
            <a:off x="1216500" y="1705030"/>
            <a:ext cx="6711000" cy="25131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9"/>
          <p:cNvSpPr/>
          <p:nvPr/>
        </p:nvSpPr>
        <p:spPr>
          <a:xfrm rot="10800000">
            <a:off x="1216500" y="925370"/>
            <a:ext cx="67110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9"/>
          <p:cNvSpPr txBox="1">
            <a:spLocks noGrp="1"/>
          </p:cNvSpPr>
          <p:nvPr>
            <p:ph type="title"/>
          </p:nvPr>
        </p:nvSpPr>
        <p:spPr>
          <a:xfrm>
            <a:off x="1823550" y="925375"/>
            <a:ext cx="5496900" cy="60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1.1: CONCLUSIONS</a:t>
            </a:r>
            <a:endParaRPr dirty="0"/>
          </a:p>
        </p:txBody>
      </p:sp>
      <p:sp>
        <p:nvSpPr>
          <p:cNvPr id="332" name="Google Shape;332;p39"/>
          <p:cNvSpPr txBox="1">
            <a:spLocks noGrp="1"/>
          </p:cNvSpPr>
          <p:nvPr>
            <p:ph type="subTitle" idx="1"/>
          </p:nvPr>
        </p:nvSpPr>
        <p:spPr>
          <a:xfrm>
            <a:off x="1823625" y="2396075"/>
            <a:ext cx="5496900" cy="11310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dirty="0"/>
              <a:t>As Results of our Analyses we have performed over the Processor Component, we can conclude that:</a:t>
            </a:r>
          </a:p>
          <a:p>
            <a:pPr marL="342900" lvl="0" indent="-342900" algn="just" rtl="0">
              <a:spcBef>
                <a:spcPts val="0"/>
              </a:spcBef>
              <a:spcAft>
                <a:spcPts val="0"/>
              </a:spcAft>
              <a:buFont typeface="+mj-lt"/>
              <a:buAutoNum type="arabicPeriod"/>
            </a:pPr>
            <a:r>
              <a:rPr lang="en" dirty="0"/>
              <a:t>We are now able to predict the State of the state of the PC given a new sample.</a:t>
            </a:r>
          </a:p>
          <a:p>
            <a:pPr marL="342900" lvl="0" indent="-342900" algn="just" rtl="0">
              <a:spcBef>
                <a:spcPts val="0"/>
              </a:spcBef>
              <a:spcAft>
                <a:spcPts val="0"/>
              </a:spcAft>
              <a:buFont typeface="+mj-lt"/>
              <a:buAutoNum type="arabicPeriod"/>
            </a:pPr>
            <a:r>
              <a:rPr lang="en" dirty="0"/>
              <a:t>We have found out that the Best Algorithm to choose in our situation is the GMM with K-Means++ Initialization.</a:t>
            </a:r>
            <a:endParaRPr dirty="0"/>
          </a:p>
        </p:txBody>
      </p:sp>
    </p:spTree>
    <p:extLst>
      <p:ext uri="{BB962C8B-B14F-4D97-AF65-F5344CB8AC3E}">
        <p14:creationId xmlns:p14="http://schemas.microsoft.com/office/powerpoint/2010/main" val="594543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464025" y="498556"/>
            <a:ext cx="8219285" cy="457200"/>
          </a:xfrm>
          <a:prstGeom prst="rect">
            <a:avLst/>
          </a:prstGeom>
        </p:spPr>
        <p:txBody>
          <a:bodyPr spcFirstLastPara="1" wrap="square" lIns="91425" tIns="91425" rIns="91425" bIns="91425" anchor="ctr" anchorCtr="0">
            <a:noAutofit/>
          </a:bodyPr>
          <a:lstStyle/>
          <a:p>
            <a:r>
              <a:rPr lang="en" dirty="0"/>
              <a:t>1.2: Time Performances: Devices Comparison</a:t>
            </a:r>
            <a:r>
              <a:rPr lang="en-GB" dirty="0"/>
              <a:t> </a:t>
            </a:r>
            <a:endParaRPr dirty="0"/>
          </a:p>
        </p:txBody>
      </p:sp>
      <p:sp>
        <p:nvSpPr>
          <p:cNvPr id="302" name="Google Shape;302;p37"/>
          <p:cNvSpPr txBox="1">
            <a:spLocks noGrp="1"/>
          </p:cNvSpPr>
          <p:nvPr>
            <p:ph type="body" idx="1"/>
          </p:nvPr>
        </p:nvSpPr>
        <p:spPr>
          <a:xfrm>
            <a:off x="720000" y="1302481"/>
            <a:ext cx="7704000" cy="3375600"/>
          </a:xfrm>
          <a:prstGeom prst="rect">
            <a:avLst/>
          </a:prstGeom>
        </p:spPr>
        <p:txBody>
          <a:bodyPr spcFirstLastPara="1" wrap="square" lIns="91425" tIns="91425" rIns="91425" bIns="91425" anchor="ctr" anchorCtr="0">
            <a:noAutofit/>
          </a:bodyPr>
          <a:lstStyle/>
          <a:p>
            <a:pPr marL="0" indent="0">
              <a:buNone/>
            </a:pPr>
            <a:r>
              <a:rPr lang="it-IT" sz="1400" b="1" dirty="0">
                <a:solidFill>
                  <a:schemeClr val="dk2"/>
                </a:solidFill>
                <a:latin typeface="Dosis"/>
                <a:sym typeface="Dosis"/>
              </a:rPr>
              <a:t>INTRODUCTION</a:t>
            </a:r>
            <a:r>
              <a:rPr lang="it-IT" b="1" dirty="0">
                <a:solidFill>
                  <a:schemeClr val="dk2"/>
                </a:solidFill>
                <a:latin typeface="Dosis"/>
                <a:sym typeface="Dosis"/>
              </a:rPr>
              <a:t>:</a:t>
            </a:r>
          </a:p>
          <a:p>
            <a:pPr marL="0" indent="0" algn="just">
              <a:buNone/>
            </a:pPr>
            <a:r>
              <a:rPr lang="en-GB" dirty="0"/>
              <a:t>To continue our analysis on Processor, we now focus on </a:t>
            </a:r>
            <a:r>
              <a:rPr lang="en-GB" b="1" dirty="0">
                <a:solidFill>
                  <a:srgbClr val="FFFF00"/>
                </a:solidFill>
              </a:rPr>
              <a:t>Time Performances </a:t>
            </a:r>
            <a:r>
              <a:rPr lang="en-GB" dirty="0"/>
              <a:t>w.r.t. different algorithms implementations </a:t>
            </a:r>
            <a:r>
              <a:rPr lang="en-GB" b="1" dirty="0">
                <a:solidFill>
                  <a:srgbClr val="FFFF00"/>
                </a:solidFill>
              </a:rPr>
              <a:t>runned</a:t>
            </a:r>
            <a:r>
              <a:rPr lang="en-GB" dirty="0"/>
              <a:t> on </a:t>
            </a:r>
            <a:r>
              <a:rPr lang="en-GB" b="1" dirty="0">
                <a:solidFill>
                  <a:srgbClr val="FFFF00"/>
                </a:solidFill>
              </a:rPr>
              <a:t>different PCs environment</a:t>
            </a:r>
            <a:r>
              <a:rPr lang="en-GB" dirty="0"/>
              <a:t>.  We will focus only on the three fastest algorithms found in the previous exercise, one for each category: the </a:t>
            </a:r>
            <a:r>
              <a:rPr lang="en-GB" b="1" dirty="0">
                <a:solidFill>
                  <a:srgbClr val="FFFF00"/>
                </a:solidFill>
              </a:rPr>
              <a:t>K-Means Implementation By-Hand</a:t>
            </a:r>
            <a:r>
              <a:rPr lang="en-GB" dirty="0">
                <a:solidFill>
                  <a:srgbClr val="FFFF00"/>
                </a:solidFill>
              </a:rPr>
              <a:t>, </a:t>
            </a:r>
            <a:r>
              <a:rPr lang="en-GB" b="1" dirty="0">
                <a:solidFill>
                  <a:srgbClr val="FFFF00"/>
                </a:solidFill>
              </a:rPr>
              <a:t>K-Means++ Implementation By-Hand</a:t>
            </a:r>
            <a:r>
              <a:rPr lang="en-GB" dirty="0">
                <a:solidFill>
                  <a:srgbClr val="FFFF00"/>
                </a:solidFill>
              </a:rPr>
              <a:t>, </a:t>
            </a:r>
            <a:r>
              <a:rPr lang="en-GB" b="1" dirty="0">
                <a:solidFill>
                  <a:srgbClr val="FFFF00"/>
                </a:solidFill>
              </a:rPr>
              <a:t>GMM</a:t>
            </a:r>
            <a:r>
              <a:rPr lang="en-GB" b="1" dirty="0"/>
              <a:t> </a:t>
            </a:r>
            <a:r>
              <a:rPr lang="en-GB" dirty="0"/>
              <a:t>with</a:t>
            </a:r>
            <a:r>
              <a:rPr lang="en-GB" b="1" dirty="0"/>
              <a:t> </a:t>
            </a:r>
            <a:r>
              <a:rPr lang="en-GB" b="1" dirty="0">
                <a:solidFill>
                  <a:srgbClr val="FFFF00"/>
                </a:solidFill>
              </a:rPr>
              <a:t>K-Means++ Initialization Implementation</a:t>
            </a:r>
            <a:r>
              <a:rPr lang="en-GB" dirty="0"/>
              <a:t>. </a:t>
            </a:r>
          </a:p>
          <a:p>
            <a:pPr marL="0" indent="0" algn="just">
              <a:buNone/>
            </a:pPr>
            <a:endParaRPr lang="it-IT" dirty="0"/>
          </a:p>
          <a:p>
            <a:pPr marL="0" indent="0">
              <a:buNone/>
            </a:pPr>
            <a:r>
              <a:rPr lang="it-IT" sz="1400" b="1" dirty="0">
                <a:solidFill>
                  <a:schemeClr val="dk2"/>
                </a:solidFill>
                <a:latin typeface="Dosis"/>
                <a:sym typeface="Dosis"/>
              </a:rPr>
              <a:t>OBJECTIVE:</a:t>
            </a:r>
          </a:p>
          <a:p>
            <a:pPr marL="0" indent="0" algn="just">
              <a:buNone/>
            </a:pPr>
            <a:r>
              <a:rPr lang="en-GB" dirty="0"/>
              <a:t>The aim of this analysis is to compare Algorithm Performances w.r.t. the different </a:t>
            </a:r>
          </a:p>
          <a:p>
            <a:pPr marL="0" indent="0" algn="just">
              <a:buNone/>
            </a:pPr>
            <a:r>
              <a:rPr lang="en-GB" dirty="0"/>
              <a:t>Devices they are running on (</a:t>
            </a:r>
            <a:r>
              <a:rPr lang="en-GB" b="1" dirty="0">
                <a:solidFill>
                  <a:srgbClr val="FFFF00"/>
                </a:solidFill>
              </a:rPr>
              <a:t>MacBook Pro, Desktop OLG </a:t>
            </a:r>
            <a:r>
              <a:rPr lang="en-GB" dirty="0">
                <a:solidFill>
                  <a:schemeClr val="bg1"/>
                </a:solidFill>
              </a:rPr>
              <a:t>and</a:t>
            </a:r>
            <a:r>
              <a:rPr lang="en-GB" b="1" dirty="0">
                <a:solidFill>
                  <a:srgbClr val="FFFF00"/>
                </a:solidFill>
              </a:rPr>
              <a:t> MSI </a:t>
            </a:r>
            <a:r>
              <a:rPr lang="en-GB" dirty="0">
                <a:solidFill>
                  <a:schemeClr val="bg1"/>
                </a:solidFill>
              </a:rPr>
              <a:t>pc</a:t>
            </a:r>
            <a:r>
              <a:rPr lang="en-GB" dirty="0"/>
              <a:t>), in order to see </a:t>
            </a:r>
          </a:p>
          <a:p>
            <a:pPr marL="0" indent="0" algn="just">
              <a:buNone/>
            </a:pPr>
            <a:r>
              <a:rPr lang="en-GB" dirty="0"/>
              <a:t>what is the </a:t>
            </a:r>
            <a:r>
              <a:rPr lang="en-GB" b="1" dirty="0">
                <a:solidFill>
                  <a:srgbClr val="FFFF00"/>
                </a:solidFill>
              </a:rPr>
              <a:t>fastest</a:t>
            </a:r>
            <a:r>
              <a:rPr lang="en-GB" dirty="0"/>
              <a:t> </a:t>
            </a:r>
            <a:r>
              <a:rPr lang="en-GB" b="1" dirty="0">
                <a:solidFill>
                  <a:srgbClr val="FFFF00"/>
                </a:solidFill>
              </a:rPr>
              <a:t>PC</a:t>
            </a:r>
            <a:r>
              <a:rPr lang="en-GB" dirty="0"/>
              <a:t>, and how much it is faster w.r.t. the other ones on running the </a:t>
            </a:r>
          </a:p>
          <a:p>
            <a:pPr marL="0" indent="0" algn="just">
              <a:buNone/>
            </a:pPr>
            <a:r>
              <a:rPr lang="en-GB" dirty="0"/>
              <a:t>Clustering Algorithms. </a:t>
            </a:r>
          </a:p>
          <a:p>
            <a:pPr marL="0" indent="0">
              <a:buNone/>
            </a:pPr>
            <a:endParaRPr lang="en-GB" dirty="0"/>
          </a:p>
          <a:p>
            <a:pPr marL="0" indent="0">
              <a:buNone/>
            </a:pPr>
            <a:r>
              <a:rPr lang="it-IT" sz="1400" b="1" dirty="0">
                <a:solidFill>
                  <a:schemeClr val="dk2"/>
                </a:solidFill>
                <a:latin typeface="Dosis"/>
                <a:sym typeface="Dosis"/>
              </a:rPr>
              <a:t>DATA GATHERING:</a:t>
            </a:r>
          </a:p>
          <a:p>
            <a:pPr marL="0" indent="0">
              <a:buNone/>
            </a:pPr>
            <a:r>
              <a:rPr lang="en-GB" dirty="0"/>
              <a:t>For the Gathering of our data, we let our pc to run the three algorithms of interest over </a:t>
            </a:r>
          </a:p>
          <a:p>
            <a:pPr marL="0" indent="0">
              <a:buNone/>
            </a:pPr>
            <a:r>
              <a:rPr lang="en-GB" dirty="0"/>
              <a:t>100 tries and Save the result in a csv. At the end, we proceeded by unifying them is one </a:t>
            </a:r>
          </a:p>
          <a:p>
            <a:pPr marL="0" indent="0">
              <a:buNone/>
            </a:pPr>
            <a:r>
              <a:rPr lang="en-GB" dirty="0"/>
              <a:t>csv for algorithm. In fact, now we take the data from the three csv files. </a:t>
            </a:r>
          </a:p>
          <a:p>
            <a:pPr marL="0" indent="0">
              <a:buNone/>
            </a:pPr>
            <a:endParaRPr lang="it-IT" dirty="0"/>
          </a:p>
          <a:p>
            <a:pPr marL="0" indent="0">
              <a:buNone/>
            </a:pPr>
            <a:endParaRPr lang="it-IT" dirty="0"/>
          </a:p>
          <a:p>
            <a:pPr marL="0" indent="0">
              <a:buNone/>
            </a:pPr>
            <a:endParaRPr lang="it-IT" dirty="0"/>
          </a:p>
        </p:txBody>
      </p:sp>
      <p:pic>
        <p:nvPicPr>
          <p:cNvPr id="3" name="Picture 2">
            <a:extLst>
              <a:ext uri="{FF2B5EF4-FFF2-40B4-BE49-F238E27FC236}">
                <a16:creationId xmlns:a16="http://schemas.microsoft.com/office/drawing/2014/main" id="{DD427ADF-28CA-9DD0-425B-0A9AB8E7712F}"/>
              </a:ext>
            </a:extLst>
          </p:cNvPr>
          <p:cNvPicPr>
            <a:picLocks noChangeAspect="1"/>
          </p:cNvPicPr>
          <p:nvPr/>
        </p:nvPicPr>
        <p:blipFill>
          <a:blip r:embed="rId3"/>
          <a:stretch>
            <a:fillRect/>
          </a:stretch>
        </p:blipFill>
        <p:spPr>
          <a:xfrm>
            <a:off x="6653284" y="2077546"/>
            <a:ext cx="1770716" cy="2600535"/>
          </a:xfrm>
          <a:prstGeom prst="rect">
            <a:avLst/>
          </a:prstGeom>
        </p:spPr>
      </p:pic>
    </p:spTree>
    <p:extLst>
      <p:ext uri="{BB962C8B-B14F-4D97-AF65-F5344CB8AC3E}">
        <p14:creationId xmlns:p14="http://schemas.microsoft.com/office/powerpoint/2010/main" val="2638389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464025" y="498556"/>
            <a:ext cx="8219285" cy="457200"/>
          </a:xfrm>
          <a:prstGeom prst="rect">
            <a:avLst/>
          </a:prstGeom>
        </p:spPr>
        <p:txBody>
          <a:bodyPr spcFirstLastPara="1" wrap="square" lIns="91425" tIns="91425" rIns="91425" bIns="91425" anchor="ctr" anchorCtr="0">
            <a:noAutofit/>
          </a:bodyPr>
          <a:lstStyle/>
          <a:p>
            <a:r>
              <a:rPr lang="en" dirty="0"/>
              <a:t>1.2: Time Performances: Devices Comparison</a:t>
            </a:r>
            <a:r>
              <a:rPr lang="en-GB" dirty="0"/>
              <a:t> </a:t>
            </a:r>
            <a:endParaRPr dirty="0"/>
          </a:p>
        </p:txBody>
      </p:sp>
      <p:sp>
        <p:nvSpPr>
          <p:cNvPr id="302" name="Google Shape;302;p37"/>
          <p:cNvSpPr txBox="1">
            <a:spLocks noGrp="1"/>
          </p:cNvSpPr>
          <p:nvPr>
            <p:ph type="body" idx="1"/>
          </p:nvPr>
        </p:nvSpPr>
        <p:spPr>
          <a:xfrm>
            <a:off x="720000" y="1302481"/>
            <a:ext cx="7704000" cy="3375600"/>
          </a:xfrm>
          <a:prstGeom prst="rect">
            <a:avLst/>
          </a:prstGeom>
        </p:spPr>
        <p:txBody>
          <a:bodyPr spcFirstLastPara="1" wrap="square" lIns="91425" tIns="91425" rIns="91425" bIns="91425" anchor="ctr" anchorCtr="0">
            <a:noAutofit/>
          </a:bodyPr>
          <a:lstStyle/>
          <a:p>
            <a:pPr marL="0" indent="0">
              <a:buNone/>
            </a:pPr>
            <a:r>
              <a:rPr lang="it-IT" sz="1600" b="1" dirty="0">
                <a:solidFill>
                  <a:schemeClr val="dk2"/>
                </a:solidFill>
                <a:latin typeface="Dosis"/>
                <a:sym typeface="Dosis"/>
              </a:rPr>
              <a:t>1.2.1 TIME PERFORMANCES: DEVICES COMPARISON RUNNED ALGORITHMS</a:t>
            </a:r>
          </a:p>
          <a:p>
            <a:pPr marL="0" indent="0" algn="just">
              <a:buNone/>
            </a:pPr>
            <a:r>
              <a:rPr lang="en-GB" dirty="0"/>
              <a:t>Depending on the result obtained, we will then compute </a:t>
            </a:r>
            <a:r>
              <a:rPr lang="en-GB" b="1" dirty="0">
                <a:solidFill>
                  <a:srgbClr val="FFFF00"/>
                </a:solidFill>
              </a:rPr>
              <a:t>Empirically</a:t>
            </a:r>
            <a:r>
              <a:rPr lang="en-GB" dirty="0"/>
              <a:t> the </a:t>
            </a:r>
            <a:r>
              <a:rPr lang="en-GB" b="1" dirty="0">
                <a:solidFill>
                  <a:srgbClr val="FFFF00"/>
                </a:solidFill>
              </a:rPr>
              <a:t>Mean</a:t>
            </a:r>
            <a:r>
              <a:rPr lang="en-GB" dirty="0"/>
              <a:t> over 100 tentatives, and show up the result.  </a:t>
            </a:r>
          </a:p>
          <a:p>
            <a:pPr marL="0" indent="0" algn="just">
              <a:buNone/>
            </a:pPr>
            <a:endParaRPr lang="en-GB" dirty="0"/>
          </a:p>
          <a:p>
            <a:pPr marL="0" indent="0" algn="just">
              <a:buNone/>
            </a:pPr>
            <a:r>
              <a:rPr lang="it-IT" sz="1400" b="1" dirty="0">
                <a:solidFill>
                  <a:schemeClr val="dk2"/>
                </a:solidFill>
                <a:latin typeface="Dosis"/>
                <a:sym typeface="Dosis"/>
              </a:rPr>
              <a:t>RESULT:</a:t>
            </a:r>
            <a:endParaRPr lang="en-GB" sz="1400" b="1" dirty="0">
              <a:solidFill>
                <a:schemeClr val="dk2"/>
              </a:solidFill>
              <a:latin typeface="Dosis"/>
              <a:sym typeface="Dosis"/>
            </a:endParaRPr>
          </a:p>
          <a:p>
            <a:pPr marL="0" indent="0" algn="just">
              <a:buNone/>
            </a:pPr>
            <a:r>
              <a:rPr lang="en-GB" dirty="0"/>
              <a:t>We have found that the </a:t>
            </a:r>
            <a:r>
              <a:rPr lang="en-GB" b="1" dirty="0">
                <a:solidFill>
                  <a:srgbClr val="FFFF00"/>
                </a:solidFill>
              </a:rPr>
              <a:t>Mac</a:t>
            </a:r>
          </a:p>
          <a:p>
            <a:pPr marL="0" indent="0" algn="just">
              <a:buNone/>
            </a:pPr>
            <a:r>
              <a:rPr lang="en-GB" b="1" dirty="0">
                <a:solidFill>
                  <a:srgbClr val="FFFF00"/>
                </a:solidFill>
              </a:rPr>
              <a:t>Book Pro</a:t>
            </a:r>
            <a:r>
              <a:rPr lang="en-GB" dirty="0"/>
              <a:t> is way faster w.r.t. </a:t>
            </a:r>
          </a:p>
          <a:p>
            <a:pPr marL="0" indent="0" algn="just">
              <a:buNone/>
            </a:pPr>
            <a:r>
              <a:rPr lang="en-GB" dirty="0"/>
              <a:t>the other two pcs. </a:t>
            </a:r>
          </a:p>
          <a:p>
            <a:pPr marL="0" indent="0" algn="just">
              <a:buNone/>
            </a:pPr>
            <a:endParaRPr lang="en-GB" dirty="0"/>
          </a:p>
          <a:p>
            <a:pPr marL="0" indent="0" algn="just">
              <a:buNone/>
            </a:pPr>
            <a:r>
              <a:rPr lang="en-GB" dirty="0"/>
              <a:t>In particular is faster with a </a:t>
            </a:r>
          </a:p>
          <a:p>
            <a:pPr marL="0" indent="0" algn="just">
              <a:buNone/>
            </a:pPr>
            <a:r>
              <a:rPr lang="en-GB" dirty="0"/>
              <a:t>ratio of </a:t>
            </a:r>
            <a:r>
              <a:rPr lang="en-GB" b="1" dirty="0">
                <a:solidFill>
                  <a:srgbClr val="FFFF00"/>
                </a:solidFill>
              </a:rPr>
              <a:t>3 : 1 </a:t>
            </a:r>
            <a:r>
              <a:rPr lang="en-GB" dirty="0"/>
              <a:t>w.r.t. the </a:t>
            </a:r>
            <a:r>
              <a:rPr lang="en-GB" b="1" dirty="0">
                <a:solidFill>
                  <a:srgbClr val="FFFF00"/>
                </a:solidFill>
              </a:rPr>
              <a:t>Second</a:t>
            </a:r>
            <a:r>
              <a:rPr lang="en-GB" dirty="0"/>
              <a:t> </a:t>
            </a:r>
          </a:p>
          <a:p>
            <a:pPr marL="0" indent="0" algn="just">
              <a:buNone/>
            </a:pPr>
            <a:r>
              <a:rPr lang="en-GB" b="1" dirty="0">
                <a:solidFill>
                  <a:srgbClr val="FFFF00"/>
                </a:solidFill>
              </a:rPr>
              <a:t>One</a:t>
            </a:r>
            <a:r>
              <a:rPr lang="en-GB" dirty="0"/>
              <a:t> (that for the K-Means and</a:t>
            </a:r>
          </a:p>
          <a:p>
            <a:pPr marL="0" indent="0" algn="just">
              <a:buNone/>
            </a:pPr>
            <a:r>
              <a:rPr lang="en-GB" dirty="0"/>
              <a:t>GMM case is the </a:t>
            </a:r>
            <a:r>
              <a:rPr lang="en-GB" b="1" dirty="0">
                <a:solidFill>
                  <a:srgbClr val="FFFF00"/>
                </a:solidFill>
              </a:rPr>
              <a:t>MSI</a:t>
            </a:r>
            <a:r>
              <a:rPr lang="en-GB" dirty="0"/>
              <a:t>, whilst for </a:t>
            </a:r>
          </a:p>
          <a:p>
            <a:pPr marL="0" indent="0" algn="just">
              <a:buNone/>
            </a:pPr>
            <a:r>
              <a:rPr lang="en-GB" dirty="0"/>
              <a:t>the K-Means++ is the </a:t>
            </a:r>
            <a:r>
              <a:rPr lang="en-GB" b="1" dirty="0">
                <a:solidFill>
                  <a:srgbClr val="FFFF00"/>
                </a:solidFill>
              </a:rPr>
              <a:t>OLG</a:t>
            </a:r>
            <a:r>
              <a:rPr lang="en-GB" dirty="0"/>
              <a:t>. </a:t>
            </a:r>
          </a:p>
          <a:p>
            <a:pPr marL="0" indent="0" algn="just">
              <a:buNone/>
            </a:pPr>
            <a:endParaRPr lang="en-GB" dirty="0"/>
          </a:p>
          <a:p>
            <a:pPr marL="0" indent="0" algn="just">
              <a:buNone/>
            </a:pPr>
            <a:r>
              <a:rPr lang="en-GB" dirty="0"/>
              <a:t>Instead, w.r.t. the </a:t>
            </a:r>
            <a:r>
              <a:rPr lang="en-GB" b="1" dirty="0">
                <a:solidFill>
                  <a:srgbClr val="FFFF00"/>
                </a:solidFill>
              </a:rPr>
              <a:t>Third One</a:t>
            </a:r>
            <a:r>
              <a:rPr lang="en-GB" dirty="0"/>
              <a:t>, </a:t>
            </a:r>
          </a:p>
          <a:p>
            <a:pPr marL="0" indent="0" algn="just">
              <a:buNone/>
            </a:pPr>
            <a:r>
              <a:rPr lang="en-GB" dirty="0"/>
              <a:t>the Mac Book Pro is faster with</a:t>
            </a:r>
          </a:p>
          <a:p>
            <a:pPr marL="0" indent="0" algn="just">
              <a:buNone/>
            </a:pPr>
            <a:r>
              <a:rPr lang="en-GB" dirty="0"/>
              <a:t>a ratio of </a:t>
            </a:r>
            <a:r>
              <a:rPr lang="en-GB" b="1" dirty="0">
                <a:solidFill>
                  <a:srgbClr val="FFFF00"/>
                </a:solidFill>
              </a:rPr>
              <a:t>3.5 : 1 .</a:t>
            </a:r>
          </a:p>
        </p:txBody>
      </p:sp>
      <p:pic>
        <p:nvPicPr>
          <p:cNvPr id="3" name="Picture 2">
            <a:extLst>
              <a:ext uri="{FF2B5EF4-FFF2-40B4-BE49-F238E27FC236}">
                <a16:creationId xmlns:a16="http://schemas.microsoft.com/office/drawing/2014/main" id="{067FDDEA-BDCC-D07D-F910-CB4C5869DFDC}"/>
              </a:ext>
            </a:extLst>
          </p:cNvPr>
          <p:cNvPicPr>
            <a:picLocks noChangeAspect="1"/>
          </p:cNvPicPr>
          <p:nvPr/>
        </p:nvPicPr>
        <p:blipFill>
          <a:blip r:embed="rId3"/>
          <a:stretch>
            <a:fillRect/>
          </a:stretch>
        </p:blipFill>
        <p:spPr>
          <a:xfrm>
            <a:off x="2831831" y="2039787"/>
            <a:ext cx="5592169" cy="2728978"/>
          </a:xfrm>
          <a:prstGeom prst="rect">
            <a:avLst/>
          </a:prstGeom>
        </p:spPr>
      </p:pic>
    </p:spTree>
    <p:extLst>
      <p:ext uri="{BB962C8B-B14F-4D97-AF65-F5344CB8AC3E}">
        <p14:creationId xmlns:p14="http://schemas.microsoft.com/office/powerpoint/2010/main" val="3700922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464025" y="498556"/>
            <a:ext cx="8219285" cy="457200"/>
          </a:xfrm>
          <a:prstGeom prst="rect">
            <a:avLst/>
          </a:prstGeom>
        </p:spPr>
        <p:txBody>
          <a:bodyPr spcFirstLastPara="1" wrap="square" lIns="91425" tIns="91425" rIns="91425" bIns="91425" anchor="ctr" anchorCtr="0">
            <a:noAutofit/>
          </a:bodyPr>
          <a:lstStyle/>
          <a:p>
            <a:r>
              <a:rPr lang="en" dirty="0"/>
              <a:t>1.2: Time Performances: Devices Comparison</a:t>
            </a:r>
            <a:r>
              <a:rPr lang="en-GB" dirty="0"/>
              <a:t> </a:t>
            </a:r>
            <a:endParaRPr dirty="0"/>
          </a:p>
        </p:txBody>
      </p:sp>
      <p:sp>
        <p:nvSpPr>
          <p:cNvPr id="302" name="Google Shape;302;p37"/>
          <p:cNvSpPr txBox="1">
            <a:spLocks noGrp="1"/>
          </p:cNvSpPr>
          <p:nvPr>
            <p:ph type="body" idx="1"/>
          </p:nvPr>
        </p:nvSpPr>
        <p:spPr>
          <a:xfrm>
            <a:off x="720000" y="1302481"/>
            <a:ext cx="7704000" cy="3375600"/>
          </a:xfrm>
          <a:prstGeom prst="rect">
            <a:avLst/>
          </a:prstGeom>
        </p:spPr>
        <p:txBody>
          <a:bodyPr spcFirstLastPara="1" wrap="square" lIns="91425" tIns="91425" rIns="91425" bIns="91425" anchor="ctr" anchorCtr="0">
            <a:noAutofit/>
          </a:bodyPr>
          <a:lstStyle/>
          <a:p>
            <a:pPr marL="0" indent="0">
              <a:buNone/>
            </a:pPr>
            <a:r>
              <a:rPr lang="it-IT" sz="1400" b="1" dirty="0">
                <a:solidFill>
                  <a:schemeClr val="dk2"/>
                </a:solidFill>
                <a:latin typeface="Dosis"/>
                <a:sym typeface="Dosis"/>
              </a:rPr>
              <a:t>1.2.1.1: TIME PERFORMANCES DEVICES COMPARISON: K-MEANS NON-PARAMETRIC BOOTSTRAP</a:t>
            </a:r>
            <a:endParaRPr lang="en-GB" dirty="0"/>
          </a:p>
          <a:p>
            <a:pPr marL="0" indent="0" algn="just">
              <a:buNone/>
            </a:pPr>
            <a:r>
              <a:rPr lang="en-GB" dirty="0"/>
              <a:t>Implementation of a </a:t>
            </a:r>
            <a:r>
              <a:rPr lang="en-GB" b="1" dirty="0">
                <a:solidFill>
                  <a:srgbClr val="FFFF00"/>
                </a:solidFill>
              </a:rPr>
              <a:t>Non-Parametric Bootstrap</a:t>
            </a:r>
            <a:r>
              <a:rPr lang="en-GB" dirty="0"/>
              <a:t>, with the aim of seeing whether the Mean we have computed in the previous steps </a:t>
            </a:r>
            <a:r>
              <a:rPr lang="en-GB" b="1" dirty="0">
                <a:solidFill>
                  <a:srgbClr val="FFFF00"/>
                </a:solidFill>
              </a:rPr>
              <a:t>Empirically</a:t>
            </a:r>
            <a:r>
              <a:rPr lang="en-GB" dirty="0"/>
              <a:t>, can also be obtained with this statistical analysis.</a:t>
            </a:r>
          </a:p>
          <a:p>
            <a:pPr marL="0" indent="0">
              <a:buNone/>
            </a:pPr>
            <a:endParaRPr lang="en-GB" dirty="0"/>
          </a:p>
          <a:p>
            <a:pPr marL="0" indent="0">
              <a:buNone/>
            </a:pPr>
            <a:r>
              <a:rPr lang="it-IT" sz="1400" b="1" dirty="0">
                <a:solidFill>
                  <a:schemeClr val="dk2"/>
                </a:solidFill>
                <a:latin typeface="Dosis"/>
                <a:sym typeface="Dosis"/>
              </a:rPr>
              <a:t>IMPORTANT NOTE:</a:t>
            </a:r>
            <a:endParaRPr lang="en-GB" sz="1400" dirty="0"/>
          </a:p>
          <a:p>
            <a:pPr marL="0" indent="0" algn="just">
              <a:buNone/>
            </a:pPr>
            <a:r>
              <a:rPr lang="en-GB" dirty="0"/>
              <a:t>We are going to apply it, for only </a:t>
            </a:r>
          </a:p>
          <a:p>
            <a:pPr marL="0" indent="0" algn="just">
              <a:buNone/>
            </a:pPr>
            <a:r>
              <a:rPr lang="en-GB" dirty="0"/>
              <a:t>the first case, namely the </a:t>
            </a:r>
            <a:r>
              <a:rPr lang="en-GB" b="1" dirty="0">
                <a:solidFill>
                  <a:srgbClr val="FFFF00"/>
                </a:solidFill>
              </a:rPr>
              <a:t>K-Means </a:t>
            </a:r>
          </a:p>
          <a:p>
            <a:pPr marL="0" indent="0" algn="just">
              <a:buNone/>
            </a:pPr>
            <a:r>
              <a:rPr lang="en-GB" b="1" dirty="0">
                <a:solidFill>
                  <a:srgbClr val="FFFF00"/>
                </a:solidFill>
              </a:rPr>
              <a:t>By- Hand Implementation</a:t>
            </a:r>
            <a:r>
              <a:rPr lang="en-GB" dirty="0"/>
              <a:t>, and </a:t>
            </a:r>
          </a:p>
          <a:p>
            <a:pPr marL="0" indent="0" algn="just">
              <a:buNone/>
            </a:pPr>
            <a:r>
              <a:rPr lang="en-GB" dirty="0"/>
              <a:t>not also for the other two, since we </a:t>
            </a:r>
          </a:p>
          <a:p>
            <a:pPr marL="0" indent="0" algn="just">
              <a:buNone/>
            </a:pPr>
            <a:r>
              <a:rPr lang="en-GB" dirty="0"/>
              <a:t>use it only as a sort of proof that </a:t>
            </a:r>
          </a:p>
          <a:p>
            <a:pPr marL="0" indent="0" algn="just">
              <a:buNone/>
            </a:pPr>
            <a:r>
              <a:rPr lang="en-GB" dirty="0"/>
              <a:t>what we are done is correct.</a:t>
            </a:r>
          </a:p>
          <a:p>
            <a:pPr marL="0" indent="0" algn="just">
              <a:buNone/>
            </a:pPr>
            <a:endParaRPr lang="en-GB" dirty="0"/>
          </a:p>
          <a:p>
            <a:pPr marL="0" indent="0" algn="just">
              <a:buNone/>
            </a:pPr>
            <a:r>
              <a:rPr lang="it-IT" sz="1400" b="1" dirty="0">
                <a:solidFill>
                  <a:schemeClr val="dk2"/>
                </a:solidFill>
                <a:latin typeface="Dosis"/>
                <a:sym typeface="Dosis"/>
              </a:rPr>
              <a:t>RESULT:</a:t>
            </a:r>
            <a:endParaRPr lang="en-GB" dirty="0"/>
          </a:p>
          <a:p>
            <a:pPr marL="0" indent="0" algn="just">
              <a:buNone/>
            </a:pPr>
            <a:r>
              <a:rPr lang="en-GB" dirty="0"/>
              <a:t>What we observe is that, when </a:t>
            </a:r>
            <a:r>
              <a:rPr lang="en-GB" b="1" dirty="0">
                <a:solidFill>
                  <a:srgbClr val="FFFF00"/>
                </a:solidFill>
              </a:rPr>
              <a:t>B </a:t>
            </a:r>
          </a:p>
          <a:p>
            <a:pPr marL="0" indent="0" algn="just">
              <a:buNone/>
            </a:pPr>
            <a:r>
              <a:rPr lang="en-GB" b="1" dirty="0">
                <a:solidFill>
                  <a:srgbClr val="FFFF00"/>
                </a:solidFill>
              </a:rPr>
              <a:t>gets bigger </a:t>
            </a:r>
            <a:r>
              <a:rPr lang="en-GB" dirty="0"/>
              <a:t>and bigger, we are </a:t>
            </a:r>
          </a:p>
          <a:p>
            <a:pPr marL="0" indent="0" algn="just">
              <a:buNone/>
            </a:pPr>
            <a:r>
              <a:rPr lang="en-GB" dirty="0"/>
              <a:t>going to get a </a:t>
            </a:r>
            <a:r>
              <a:rPr lang="en-GB" b="1" dirty="0">
                <a:solidFill>
                  <a:srgbClr val="FFFF00"/>
                </a:solidFill>
              </a:rPr>
              <a:t>result</a:t>
            </a:r>
            <a:r>
              <a:rPr lang="en-GB" dirty="0"/>
              <a:t> that </a:t>
            </a:r>
          </a:p>
          <a:p>
            <a:pPr marL="0" indent="0" algn="just">
              <a:buNone/>
            </a:pPr>
            <a:r>
              <a:rPr lang="en-GB" b="1" dirty="0">
                <a:solidFill>
                  <a:srgbClr val="FFFF00"/>
                </a:solidFill>
              </a:rPr>
              <a:t>converges</a:t>
            </a:r>
            <a:r>
              <a:rPr lang="en-GB" dirty="0"/>
              <a:t> to the </a:t>
            </a:r>
            <a:r>
              <a:rPr lang="en-GB" b="1" dirty="0">
                <a:solidFill>
                  <a:srgbClr val="FFFF00"/>
                </a:solidFill>
              </a:rPr>
              <a:t>true empirical </a:t>
            </a:r>
          </a:p>
          <a:p>
            <a:pPr marL="0" indent="0" algn="just">
              <a:buNone/>
            </a:pPr>
            <a:r>
              <a:rPr lang="en-GB" b="1" dirty="0">
                <a:solidFill>
                  <a:srgbClr val="FFFF00"/>
                </a:solidFill>
              </a:rPr>
              <a:t>mean</a:t>
            </a:r>
            <a:r>
              <a:rPr lang="en-GB" dirty="0"/>
              <a:t>.</a:t>
            </a:r>
          </a:p>
          <a:p>
            <a:pPr marL="0" indent="0" algn="just">
              <a:buNone/>
            </a:pPr>
            <a:r>
              <a:rPr lang="en-GB" dirty="0"/>
              <a:t>+</a:t>
            </a:r>
          </a:p>
        </p:txBody>
      </p:sp>
      <p:pic>
        <p:nvPicPr>
          <p:cNvPr id="4" name="Picture 3">
            <a:extLst>
              <a:ext uri="{FF2B5EF4-FFF2-40B4-BE49-F238E27FC236}">
                <a16:creationId xmlns:a16="http://schemas.microsoft.com/office/drawing/2014/main" id="{D9DAE5D6-5647-A155-5C3E-4FFF0CFDE15C}"/>
              </a:ext>
            </a:extLst>
          </p:cNvPr>
          <p:cNvPicPr>
            <a:picLocks noChangeAspect="1"/>
          </p:cNvPicPr>
          <p:nvPr/>
        </p:nvPicPr>
        <p:blipFill>
          <a:blip r:embed="rId3"/>
          <a:stretch>
            <a:fillRect/>
          </a:stretch>
        </p:blipFill>
        <p:spPr>
          <a:xfrm>
            <a:off x="3163351" y="1992574"/>
            <a:ext cx="5260649" cy="2690156"/>
          </a:xfrm>
          <a:prstGeom prst="rect">
            <a:avLst/>
          </a:prstGeom>
        </p:spPr>
      </p:pic>
    </p:spTree>
    <p:extLst>
      <p:ext uri="{BB962C8B-B14F-4D97-AF65-F5344CB8AC3E}">
        <p14:creationId xmlns:p14="http://schemas.microsoft.com/office/powerpoint/2010/main" val="786249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r>
              <a:rPr lang="en" dirty="0"/>
              <a:t>PROJECT CONTEXT</a:t>
            </a:r>
            <a:endParaRPr dirty="0"/>
          </a:p>
        </p:txBody>
      </p:sp>
      <p:sp>
        <p:nvSpPr>
          <p:cNvPr id="302" name="Google Shape;302;p37"/>
          <p:cNvSpPr txBox="1">
            <a:spLocks noGrp="1"/>
          </p:cNvSpPr>
          <p:nvPr>
            <p:ph type="body" idx="1"/>
          </p:nvPr>
        </p:nvSpPr>
        <p:spPr>
          <a:xfrm>
            <a:off x="720000" y="1302481"/>
            <a:ext cx="7704000" cy="3375600"/>
          </a:xfrm>
          <a:prstGeom prst="rect">
            <a:avLst/>
          </a:prstGeom>
        </p:spPr>
        <p:txBody>
          <a:bodyPr spcFirstLastPara="1" wrap="square" lIns="91425" tIns="91425" rIns="91425" bIns="91425" anchor="ctr" anchorCtr="0">
            <a:noAutofit/>
          </a:bodyPr>
          <a:lstStyle/>
          <a:p>
            <a:pPr marL="0" indent="0">
              <a:buNone/>
            </a:pPr>
            <a:r>
              <a:rPr lang="it-IT" dirty="0"/>
              <a:t>Nowadays, we are really full of Computer Devices. Every one is peculiar in its own, but its behaviour is almost always dictated by its </a:t>
            </a:r>
            <a:r>
              <a:rPr lang="it-IT" b="1" dirty="0">
                <a:solidFill>
                  <a:srgbClr val="FFFF00"/>
                </a:solidFill>
              </a:rPr>
              <a:t>OPERATING SYSTEM</a:t>
            </a:r>
            <a:r>
              <a:rPr lang="it-IT" dirty="0"/>
              <a:t>. Here, we will focus mainly in </a:t>
            </a:r>
            <a:r>
              <a:rPr lang="it-IT" b="1" dirty="0">
                <a:solidFill>
                  <a:srgbClr val="FFFF00"/>
                </a:solidFill>
              </a:rPr>
              <a:t>Windows Pc’s</a:t>
            </a:r>
            <a:r>
              <a:rPr lang="it-IT" dirty="0"/>
              <a:t>.</a:t>
            </a:r>
          </a:p>
          <a:p>
            <a:pPr marL="0" indent="0">
              <a:buNone/>
            </a:pPr>
            <a:endParaRPr lang="it-IT" dirty="0"/>
          </a:p>
          <a:p>
            <a:pPr marL="0" indent="0">
              <a:buNone/>
            </a:pPr>
            <a:r>
              <a:rPr lang="it-IT" sz="1400" b="1" dirty="0">
                <a:solidFill>
                  <a:schemeClr val="dk2"/>
                </a:solidFill>
                <a:latin typeface="Dosis"/>
                <a:sym typeface="Dosis"/>
              </a:rPr>
              <a:t>GENERAL OBJECTIVE:</a:t>
            </a:r>
          </a:p>
          <a:p>
            <a:pPr marL="0" indent="0" algn="just">
              <a:buNone/>
            </a:pPr>
            <a:r>
              <a:rPr lang="en-GB" dirty="0"/>
              <a:t>In this </a:t>
            </a:r>
            <a:r>
              <a:rPr lang="en-GB" b="1" dirty="0">
                <a:solidFill>
                  <a:srgbClr val="FFFF00"/>
                </a:solidFill>
              </a:rPr>
              <a:t>Statistics Journey</a:t>
            </a:r>
            <a:r>
              <a:rPr lang="en-GB" dirty="0"/>
              <a:t>, our Main Objective is to come up with a detailed </a:t>
            </a:r>
            <a:r>
              <a:rPr lang="en-GB" b="1" dirty="0">
                <a:solidFill>
                  <a:srgbClr val="FFFF00"/>
                </a:solidFill>
              </a:rPr>
              <a:t>Analysis</a:t>
            </a:r>
            <a:r>
              <a:rPr lang="en-GB" dirty="0"/>
              <a:t> of some Computers' Components. </a:t>
            </a:r>
          </a:p>
          <a:p>
            <a:pPr marL="0" indent="0" algn="just">
              <a:buNone/>
            </a:pPr>
            <a:endParaRPr lang="en-GB" dirty="0"/>
          </a:p>
          <a:p>
            <a:pPr marL="0" indent="0" algn="just">
              <a:buNone/>
            </a:pPr>
            <a:r>
              <a:rPr lang="it-IT" sz="1400" b="1" dirty="0">
                <a:solidFill>
                  <a:schemeClr val="dk2"/>
                </a:solidFill>
                <a:latin typeface="Dosis"/>
                <a:sym typeface="Dosis"/>
              </a:rPr>
              <a:t>SUPPORT TOOL:</a:t>
            </a:r>
          </a:p>
          <a:p>
            <a:pPr marL="0" indent="0" algn="just">
              <a:buNone/>
            </a:pPr>
            <a:r>
              <a:rPr lang="en-GB" dirty="0"/>
              <a:t>We made use of the </a:t>
            </a:r>
            <a:r>
              <a:rPr lang="en-GB" b="1" dirty="0">
                <a:solidFill>
                  <a:srgbClr val="FFFF00"/>
                </a:solidFill>
              </a:rPr>
              <a:t>Performance Monitoring System</a:t>
            </a:r>
            <a:r>
              <a:rPr lang="en-GB" b="1" dirty="0">
                <a:solidFill>
                  <a:schemeClr val="bg1"/>
                </a:solidFill>
              </a:rPr>
              <a:t>, </a:t>
            </a:r>
            <a:r>
              <a:rPr lang="en-GB" dirty="0">
                <a:solidFill>
                  <a:schemeClr val="bg1"/>
                </a:solidFill>
              </a:rPr>
              <a:t>an analytic tool</a:t>
            </a:r>
            <a:r>
              <a:rPr lang="en-GB" dirty="0"/>
              <a:t> through which we have collected some data about some Computers' Components during the execution of some pre-established tasks. </a:t>
            </a:r>
          </a:p>
          <a:p>
            <a:pPr marL="0" indent="0" algn="just">
              <a:buNone/>
            </a:pPr>
            <a:endParaRPr lang="it-IT" b="1" dirty="0">
              <a:solidFill>
                <a:schemeClr val="dk2"/>
              </a:solidFill>
              <a:latin typeface="Dosis"/>
              <a:sym typeface="Dosis"/>
            </a:endParaRPr>
          </a:p>
          <a:p>
            <a:pPr marL="0" indent="0" algn="just">
              <a:buNone/>
            </a:pPr>
            <a:r>
              <a:rPr lang="it-IT" sz="1400" b="1" dirty="0">
                <a:solidFill>
                  <a:schemeClr val="dk2"/>
                </a:solidFill>
                <a:latin typeface="Dosis"/>
                <a:sym typeface="Dosis"/>
              </a:rPr>
              <a:t>COMPONENTS:</a:t>
            </a:r>
            <a:endParaRPr lang="en-GB" sz="1400" b="1" dirty="0">
              <a:solidFill>
                <a:schemeClr val="dk2"/>
              </a:solidFill>
              <a:latin typeface="Dosis"/>
              <a:sym typeface="Dosis"/>
            </a:endParaRPr>
          </a:p>
          <a:p>
            <a:pPr marL="0" indent="0" algn="just">
              <a:buNone/>
            </a:pPr>
            <a:r>
              <a:rPr lang="en-GB" dirty="0"/>
              <a:t>To carry on our analysis we are going to use data about these five principal component of a PC:</a:t>
            </a:r>
          </a:p>
          <a:p>
            <a:r>
              <a:rPr lang="en-GB" dirty="0"/>
              <a:t>Processor</a:t>
            </a:r>
          </a:p>
          <a:p>
            <a:r>
              <a:rPr lang="en-GB" dirty="0"/>
              <a:t>Memory </a:t>
            </a:r>
          </a:p>
          <a:p>
            <a:r>
              <a:rPr lang="en-GB" dirty="0"/>
              <a:t>Physical Disk</a:t>
            </a:r>
          </a:p>
          <a:p>
            <a:r>
              <a:rPr lang="en-GB" dirty="0"/>
              <a:t>Cache</a:t>
            </a:r>
          </a:p>
          <a:p>
            <a:r>
              <a:rPr lang="en-GB" dirty="0"/>
              <a:t>Battery</a:t>
            </a:r>
          </a:p>
          <a:p>
            <a:pPr marL="0" indent="0" algn="jus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9"/>
          <p:cNvSpPr/>
          <p:nvPr/>
        </p:nvSpPr>
        <p:spPr>
          <a:xfrm rot="10800000">
            <a:off x="1216500" y="1705030"/>
            <a:ext cx="6711000" cy="25131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9"/>
          <p:cNvSpPr/>
          <p:nvPr/>
        </p:nvSpPr>
        <p:spPr>
          <a:xfrm rot="10800000">
            <a:off x="1216500" y="925370"/>
            <a:ext cx="67110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9"/>
          <p:cNvSpPr txBox="1">
            <a:spLocks noGrp="1"/>
          </p:cNvSpPr>
          <p:nvPr>
            <p:ph type="title"/>
          </p:nvPr>
        </p:nvSpPr>
        <p:spPr>
          <a:xfrm>
            <a:off x="1823550" y="925375"/>
            <a:ext cx="5496900" cy="60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1.2: CONCLUSIONS</a:t>
            </a:r>
            <a:endParaRPr dirty="0"/>
          </a:p>
        </p:txBody>
      </p:sp>
      <p:sp>
        <p:nvSpPr>
          <p:cNvPr id="332" name="Google Shape;332;p39"/>
          <p:cNvSpPr txBox="1">
            <a:spLocks noGrp="1"/>
          </p:cNvSpPr>
          <p:nvPr>
            <p:ph type="subTitle" idx="1"/>
          </p:nvPr>
        </p:nvSpPr>
        <p:spPr>
          <a:xfrm>
            <a:off x="1823625" y="2396075"/>
            <a:ext cx="5496900" cy="1131000"/>
          </a:xfrm>
          <a:prstGeom prst="rect">
            <a:avLst/>
          </a:prstGeom>
        </p:spPr>
        <p:txBody>
          <a:bodyPr spcFirstLastPara="1" wrap="square" lIns="91425" tIns="91425" rIns="91425" bIns="91425" anchor="ctr" anchorCtr="0">
            <a:noAutofit/>
          </a:bodyPr>
          <a:lstStyle/>
          <a:p>
            <a:pPr algn="just"/>
            <a:r>
              <a:rPr lang="en-GB" dirty="0"/>
              <a:t>At result of this second analysis, relatively to the</a:t>
            </a:r>
          </a:p>
          <a:p>
            <a:pPr algn="just"/>
            <a:r>
              <a:rPr lang="en-GB" dirty="0"/>
              <a:t>Different PCs, we have found that:</a:t>
            </a:r>
          </a:p>
          <a:p>
            <a:pPr marL="476250" indent="-342900" algn="just">
              <a:buFont typeface="+mj-lt"/>
              <a:buAutoNum type="arabicPeriod"/>
            </a:pPr>
            <a:r>
              <a:rPr lang="en-GB" dirty="0"/>
              <a:t>The MacBook Pro is way faster w.r.t. the other two pcs. </a:t>
            </a:r>
          </a:p>
          <a:p>
            <a:pPr marL="476250" indent="-342900" algn="just">
              <a:buFont typeface="+mj-lt"/>
              <a:buAutoNum type="arabicPeriod"/>
            </a:pPr>
            <a:r>
              <a:rPr lang="en-GB" dirty="0"/>
              <a:t>The second faster Pc is for the K-Means and GMM case, the MSI, whilst for the K-Means++ is the OLG. </a:t>
            </a:r>
          </a:p>
        </p:txBody>
      </p:sp>
    </p:spTree>
    <p:extLst>
      <p:ext uri="{BB962C8B-B14F-4D97-AF65-F5344CB8AC3E}">
        <p14:creationId xmlns:p14="http://schemas.microsoft.com/office/powerpoint/2010/main" val="1526165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p:nvPr/>
        </p:nvSpPr>
        <p:spPr>
          <a:xfrm>
            <a:off x="1216500" y="925370"/>
            <a:ext cx="6711000" cy="25131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p:nvPr/>
        </p:nvSpPr>
        <p:spPr>
          <a:xfrm>
            <a:off x="1216500" y="3608530"/>
            <a:ext cx="67110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73" name="Google Shape;373;p41"/>
          <p:cNvSpPr/>
          <p:nvPr/>
        </p:nvSpPr>
        <p:spPr>
          <a:xfrm>
            <a:off x="2387836" y="1597570"/>
            <a:ext cx="1168800" cy="1168800"/>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txBox="1">
            <a:spLocks noGrp="1"/>
          </p:cNvSpPr>
          <p:nvPr>
            <p:ph type="title"/>
          </p:nvPr>
        </p:nvSpPr>
        <p:spPr>
          <a:xfrm>
            <a:off x="3723166" y="1787770"/>
            <a:ext cx="4204334" cy="7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MEMORY &amp; PHYSICAL DISK</a:t>
            </a:r>
            <a:endParaRPr dirty="0"/>
          </a:p>
        </p:txBody>
      </p:sp>
      <p:sp>
        <p:nvSpPr>
          <p:cNvPr id="375" name="Google Shape;375;p41"/>
          <p:cNvSpPr txBox="1">
            <a:spLocks noGrp="1"/>
          </p:cNvSpPr>
          <p:nvPr>
            <p:ph type="title" idx="2"/>
          </p:nvPr>
        </p:nvSpPr>
        <p:spPr>
          <a:xfrm>
            <a:off x="2467262" y="1724770"/>
            <a:ext cx="1041606"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76" name="Google Shape;376;p41"/>
          <p:cNvSpPr txBox="1">
            <a:spLocks noGrp="1"/>
          </p:cNvSpPr>
          <p:nvPr>
            <p:ph type="subTitle" idx="1"/>
          </p:nvPr>
        </p:nvSpPr>
        <p:spPr>
          <a:xfrm>
            <a:off x="1289713" y="3675970"/>
            <a:ext cx="6853664" cy="434700"/>
          </a:xfrm>
          <a:prstGeom prst="rect">
            <a:avLst/>
          </a:prstGeom>
        </p:spPr>
        <p:txBody>
          <a:bodyPr spcFirstLastPara="1" wrap="square" lIns="91425" tIns="91425" rIns="91425" bIns="91425" anchor="ctr" anchorCtr="0">
            <a:noAutofit/>
          </a:bodyPr>
          <a:lstStyle/>
          <a:p>
            <a:pPr marL="0" lvl="0" indent="0" algn="l"/>
            <a:r>
              <a:rPr lang="en-GB" sz="1000" dirty="0"/>
              <a:t>Page Faults and Cache Faults Analysis: Bootstrap &amp; T-Test &amp; Physical Disk Linear Regression </a:t>
            </a:r>
          </a:p>
        </p:txBody>
      </p:sp>
    </p:spTree>
    <p:extLst>
      <p:ext uri="{BB962C8B-B14F-4D97-AF65-F5344CB8AC3E}">
        <p14:creationId xmlns:p14="http://schemas.microsoft.com/office/powerpoint/2010/main" val="333130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r>
              <a:rPr lang="en" dirty="0"/>
              <a:t>TASK EXPLANATION</a:t>
            </a:r>
            <a:endParaRPr dirty="0"/>
          </a:p>
        </p:txBody>
      </p:sp>
      <p:sp>
        <p:nvSpPr>
          <p:cNvPr id="302" name="Google Shape;302;p37"/>
          <p:cNvSpPr txBox="1">
            <a:spLocks noGrp="1"/>
          </p:cNvSpPr>
          <p:nvPr>
            <p:ph type="body" idx="1"/>
          </p:nvPr>
        </p:nvSpPr>
        <p:spPr>
          <a:xfrm>
            <a:off x="720000" y="1302481"/>
            <a:ext cx="7704000" cy="3375600"/>
          </a:xfrm>
          <a:prstGeom prst="rect">
            <a:avLst/>
          </a:prstGeom>
        </p:spPr>
        <p:txBody>
          <a:bodyPr spcFirstLastPara="1" wrap="square" lIns="91425" tIns="91425" rIns="91425" bIns="91425" anchor="ctr" anchorCtr="0">
            <a:noAutofit/>
          </a:bodyPr>
          <a:lstStyle/>
          <a:p>
            <a:pPr marL="158750" indent="0" algn="just">
              <a:buNone/>
            </a:pPr>
            <a:endParaRPr lang="en-GB" dirty="0"/>
          </a:p>
          <a:p>
            <a:pPr marL="158750" indent="0" algn="just">
              <a:buNone/>
            </a:pPr>
            <a:r>
              <a:rPr lang="en-GB" dirty="0"/>
              <a:t>The </a:t>
            </a:r>
            <a:r>
              <a:rPr lang="en-GB" b="1" dirty="0">
                <a:solidFill>
                  <a:srgbClr val="FFFF00"/>
                </a:solidFill>
              </a:rPr>
              <a:t>Memory </a:t>
            </a:r>
            <a:r>
              <a:rPr lang="en-GB" dirty="0">
                <a:solidFill>
                  <a:schemeClr val="bg1"/>
                </a:solidFill>
              </a:rPr>
              <a:t>is the second Component we are going to study</a:t>
            </a:r>
            <a:r>
              <a:rPr lang="en-GB" dirty="0"/>
              <a:t>. It is the storage area in which </a:t>
            </a:r>
            <a:r>
              <a:rPr lang="en-GB" b="1" dirty="0">
                <a:solidFill>
                  <a:srgbClr val="FFFF00"/>
                </a:solidFill>
              </a:rPr>
              <a:t>Programs</a:t>
            </a:r>
            <a:r>
              <a:rPr lang="en-GB" dirty="0"/>
              <a:t> are kept when they need to be </a:t>
            </a:r>
            <a:r>
              <a:rPr lang="en-GB" b="1" dirty="0">
                <a:solidFill>
                  <a:srgbClr val="FFFF00"/>
                </a:solidFill>
              </a:rPr>
              <a:t>Runned</a:t>
            </a:r>
            <a:r>
              <a:rPr lang="en-GB" dirty="0"/>
              <a:t>. It is faster w.r.t. the Physical Disk. It is subject to some </a:t>
            </a:r>
            <a:r>
              <a:rPr lang="en-GB" b="1" dirty="0">
                <a:solidFill>
                  <a:srgbClr val="FFFF00"/>
                </a:solidFill>
              </a:rPr>
              <a:t>Policy Replacements</a:t>
            </a:r>
            <a:r>
              <a:rPr lang="en-GB" dirty="0"/>
              <a:t>.</a:t>
            </a:r>
          </a:p>
          <a:p>
            <a:pPr marL="158750" indent="0" algn="just">
              <a:buNone/>
            </a:pPr>
            <a:endParaRPr lang="it-IT" sz="1400" b="1" dirty="0">
              <a:solidFill>
                <a:schemeClr val="dk2"/>
              </a:solidFill>
              <a:latin typeface="Dosis"/>
              <a:sym typeface="Dosis"/>
            </a:endParaRPr>
          </a:p>
          <a:p>
            <a:pPr marL="158750" indent="0" algn="just">
              <a:buNone/>
            </a:pPr>
            <a:r>
              <a:rPr lang="en-GB" dirty="0"/>
              <a:t>The</a:t>
            </a:r>
            <a:r>
              <a:rPr lang="en-GB" b="1" dirty="0">
                <a:solidFill>
                  <a:srgbClr val="FFFF00"/>
                </a:solidFill>
              </a:rPr>
              <a:t> Physical Disk</a:t>
            </a:r>
            <a:r>
              <a:rPr lang="en-GB" dirty="0"/>
              <a:t> is the third component we are going to study. It is the </a:t>
            </a:r>
            <a:r>
              <a:rPr lang="en-GB" b="1" dirty="0">
                <a:solidFill>
                  <a:srgbClr val="FFFF00"/>
                </a:solidFill>
              </a:rPr>
              <a:t>Primary Storage</a:t>
            </a:r>
            <a:r>
              <a:rPr lang="en-GB" dirty="0"/>
              <a:t>, used to store, retrieve and organize data. The most famous types are </a:t>
            </a:r>
            <a:r>
              <a:rPr lang="en-GB" b="1" dirty="0">
                <a:solidFill>
                  <a:srgbClr val="FFFF00"/>
                </a:solidFill>
              </a:rPr>
              <a:t>Hard Disks</a:t>
            </a:r>
            <a:r>
              <a:rPr lang="en-GB" dirty="0"/>
              <a:t>. Every data that is in the HD, must be flushed in the Memory if it wants to be executed.</a:t>
            </a:r>
          </a:p>
          <a:p>
            <a:pPr marL="0" indent="0" algn="just">
              <a:buNone/>
            </a:pPr>
            <a:endParaRPr lang="it-IT" sz="1400" b="1" dirty="0">
              <a:solidFill>
                <a:schemeClr val="dk2"/>
              </a:solidFill>
              <a:latin typeface="Dosis"/>
              <a:sym typeface="Dosis"/>
            </a:endParaRPr>
          </a:p>
          <a:p>
            <a:pPr marL="0" indent="0" algn="just">
              <a:buNone/>
            </a:pPr>
            <a:r>
              <a:rPr lang="it-IT" sz="1400" b="1" dirty="0">
                <a:solidFill>
                  <a:schemeClr val="dk2"/>
                </a:solidFill>
                <a:latin typeface="Dosis"/>
                <a:sym typeface="Dosis"/>
              </a:rPr>
              <a:t>TASKS:</a:t>
            </a:r>
          </a:p>
          <a:p>
            <a:pPr marL="0" indent="0" algn="just">
              <a:buNone/>
            </a:pPr>
            <a:r>
              <a:rPr lang="it-IT" dirty="0"/>
              <a:t>In this second part of the Statistics Journey, we are going to perform on the Memory the following:</a:t>
            </a:r>
          </a:p>
          <a:p>
            <a:pPr marL="0" indent="0" algn="just">
              <a:buNone/>
            </a:pPr>
            <a:r>
              <a:rPr lang="en-GB" dirty="0"/>
              <a:t>2.1 : Page Faults Analysis</a:t>
            </a:r>
          </a:p>
          <a:p>
            <a:pPr marL="0" indent="0">
              <a:buNone/>
            </a:pPr>
            <a:r>
              <a:rPr lang="en-GB" dirty="0"/>
              <a:t>2.2: Cache Faults Analysis</a:t>
            </a:r>
          </a:p>
          <a:p>
            <a:pPr marL="0" indent="0">
              <a:buNone/>
            </a:pPr>
            <a:r>
              <a:rPr lang="en-GB" dirty="0"/>
              <a:t>2.3: Physical Disk Analysis</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br>
              <a:rPr lang="en-GB" dirty="0"/>
            </a:br>
            <a:endParaRPr lang="en-GB" dirty="0"/>
          </a:p>
          <a:p>
            <a:pPr marL="0" indent="0" algn="just">
              <a:buNone/>
            </a:pPr>
            <a:endParaRPr lang="en-GB" dirty="0"/>
          </a:p>
          <a:p>
            <a:pPr marL="0" indent="0" algn="just">
              <a:buNone/>
            </a:pPr>
            <a:endParaRPr dirty="0"/>
          </a:p>
        </p:txBody>
      </p:sp>
      <p:pic>
        <p:nvPicPr>
          <p:cNvPr id="4" name="Picture 3">
            <a:extLst>
              <a:ext uri="{FF2B5EF4-FFF2-40B4-BE49-F238E27FC236}">
                <a16:creationId xmlns:a16="http://schemas.microsoft.com/office/drawing/2014/main" id="{8E08359A-79A7-6D9B-9B2C-58382B290F47}"/>
              </a:ext>
            </a:extLst>
          </p:cNvPr>
          <p:cNvPicPr>
            <a:picLocks noChangeAspect="1"/>
          </p:cNvPicPr>
          <p:nvPr/>
        </p:nvPicPr>
        <p:blipFill>
          <a:blip r:embed="rId3"/>
          <a:stretch>
            <a:fillRect/>
          </a:stretch>
        </p:blipFill>
        <p:spPr>
          <a:xfrm>
            <a:off x="3014652" y="3037764"/>
            <a:ext cx="2352533" cy="1644971"/>
          </a:xfrm>
          <a:prstGeom prst="rect">
            <a:avLst/>
          </a:prstGeom>
        </p:spPr>
      </p:pic>
      <p:pic>
        <p:nvPicPr>
          <p:cNvPr id="3" name="Picture 2">
            <a:extLst>
              <a:ext uri="{FF2B5EF4-FFF2-40B4-BE49-F238E27FC236}">
                <a16:creationId xmlns:a16="http://schemas.microsoft.com/office/drawing/2014/main" id="{51C412E6-5525-B09E-43A3-5F519A114B6D}"/>
              </a:ext>
            </a:extLst>
          </p:cNvPr>
          <p:cNvPicPr>
            <a:picLocks noChangeAspect="1"/>
          </p:cNvPicPr>
          <p:nvPr/>
        </p:nvPicPr>
        <p:blipFill>
          <a:blip r:embed="rId4"/>
          <a:stretch>
            <a:fillRect/>
          </a:stretch>
        </p:blipFill>
        <p:spPr>
          <a:xfrm>
            <a:off x="6129349" y="3037764"/>
            <a:ext cx="2294651" cy="1640317"/>
          </a:xfrm>
          <a:prstGeom prst="rect">
            <a:avLst/>
          </a:prstGeom>
        </p:spPr>
      </p:pic>
    </p:spTree>
    <p:extLst>
      <p:ext uri="{BB962C8B-B14F-4D97-AF65-F5344CB8AC3E}">
        <p14:creationId xmlns:p14="http://schemas.microsoft.com/office/powerpoint/2010/main" val="4248554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r>
              <a:rPr lang="en" dirty="0"/>
              <a:t>2.1: </a:t>
            </a:r>
            <a:r>
              <a:rPr lang="en-GB" dirty="0"/>
              <a:t>Page Faults Analysis</a:t>
            </a:r>
            <a:endParaRPr dirty="0"/>
          </a:p>
        </p:txBody>
      </p:sp>
      <p:sp>
        <p:nvSpPr>
          <p:cNvPr id="302" name="Google Shape;302;p37"/>
          <p:cNvSpPr txBox="1">
            <a:spLocks noGrp="1"/>
          </p:cNvSpPr>
          <p:nvPr>
            <p:ph type="body" idx="1"/>
          </p:nvPr>
        </p:nvSpPr>
        <p:spPr>
          <a:xfrm>
            <a:off x="720000" y="1302481"/>
            <a:ext cx="7704000" cy="3375600"/>
          </a:xfrm>
          <a:prstGeom prst="rect">
            <a:avLst/>
          </a:prstGeom>
        </p:spPr>
        <p:txBody>
          <a:bodyPr spcFirstLastPara="1" wrap="square" lIns="91425" tIns="91425" rIns="91425" bIns="91425" anchor="ctr" anchorCtr="0">
            <a:noAutofit/>
          </a:bodyPr>
          <a:lstStyle/>
          <a:p>
            <a:pPr marL="0" indent="0">
              <a:buNone/>
            </a:pPr>
            <a:r>
              <a:rPr lang="it-IT" sz="1400" b="1" dirty="0">
                <a:solidFill>
                  <a:schemeClr val="dk2"/>
                </a:solidFill>
                <a:latin typeface="Dosis"/>
                <a:sym typeface="Dosis"/>
              </a:rPr>
              <a:t>INTRODUCTION</a:t>
            </a:r>
            <a:r>
              <a:rPr lang="it-IT" b="1" dirty="0">
                <a:solidFill>
                  <a:schemeClr val="dk2"/>
                </a:solidFill>
                <a:latin typeface="Dosis"/>
                <a:sym typeface="Dosis"/>
              </a:rPr>
              <a:t>:</a:t>
            </a:r>
          </a:p>
          <a:p>
            <a:pPr marL="0" indent="0" algn="just">
              <a:buNone/>
            </a:pPr>
            <a:r>
              <a:rPr lang="en-GB" dirty="0"/>
              <a:t>For this Analysis, we focus our attention on </a:t>
            </a:r>
            <a:r>
              <a:rPr lang="en-GB" b="1" dirty="0">
                <a:solidFill>
                  <a:srgbClr val="FFFF00"/>
                </a:solidFill>
              </a:rPr>
              <a:t>Page Faults</a:t>
            </a:r>
            <a:r>
              <a:rPr lang="en-GB" dirty="0"/>
              <a:t>. At each logical memory reference, a page table lookup is performed.  If the page is already present in the </a:t>
            </a:r>
            <a:r>
              <a:rPr lang="en-GB" b="1" dirty="0">
                <a:solidFill>
                  <a:srgbClr val="FFFF00"/>
                </a:solidFill>
              </a:rPr>
              <a:t>Memory</a:t>
            </a:r>
            <a:r>
              <a:rPr lang="en-GB" dirty="0"/>
              <a:t>, it is used, otherwise must be copied from the </a:t>
            </a:r>
            <a:r>
              <a:rPr lang="en-GB" b="1" dirty="0">
                <a:solidFill>
                  <a:srgbClr val="FFFF00"/>
                </a:solidFill>
              </a:rPr>
              <a:t>Physical</a:t>
            </a:r>
            <a:r>
              <a:rPr lang="en-GB" dirty="0"/>
              <a:t> </a:t>
            </a:r>
            <a:r>
              <a:rPr lang="en-GB" b="1" dirty="0">
                <a:solidFill>
                  <a:srgbClr val="FFFF00"/>
                </a:solidFill>
              </a:rPr>
              <a:t>Disk</a:t>
            </a:r>
            <a:r>
              <a:rPr lang="en-GB" dirty="0"/>
              <a:t>. This second situation, namely, the one for which the page is not in the Memory, is denoted as Page Fault.</a:t>
            </a:r>
          </a:p>
          <a:p>
            <a:pPr marL="0" indent="0" algn="just">
              <a:buNone/>
            </a:pPr>
            <a:r>
              <a:rPr lang="en-GB" dirty="0"/>
              <a:t>In order, then, to flush the Page in the Memory, we need to implement some solutions for keeping track of the </a:t>
            </a:r>
            <a:r>
              <a:rPr lang="en-GB" b="1" dirty="0">
                <a:solidFill>
                  <a:srgbClr val="FFFF00"/>
                </a:solidFill>
              </a:rPr>
              <a:t>empty frames </a:t>
            </a:r>
            <a:r>
              <a:rPr lang="en-GB" dirty="0"/>
              <a:t>in the Memory, or we need to perform some </a:t>
            </a:r>
            <a:r>
              <a:rPr lang="en-GB" b="1" dirty="0">
                <a:solidFill>
                  <a:srgbClr val="FFFF00"/>
                </a:solidFill>
              </a:rPr>
              <a:t>Replacement Policy </a:t>
            </a:r>
            <a:r>
              <a:rPr lang="en-GB" dirty="0"/>
              <a:t>if all Frames are occupied. </a:t>
            </a:r>
            <a:br>
              <a:rPr lang="en-GB" dirty="0"/>
            </a:br>
            <a:endParaRPr lang="it-IT" dirty="0"/>
          </a:p>
          <a:p>
            <a:pPr marL="0" indent="0">
              <a:buNone/>
            </a:pPr>
            <a:r>
              <a:rPr lang="it-IT" sz="1400" b="1" dirty="0">
                <a:solidFill>
                  <a:schemeClr val="dk2"/>
                </a:solidFill>
                <a:latin typeface="Dosis"/>
                <a:sym typeface="Dosis"/>
              </a:rPr>
              <a:t>OBJECTIVE:</a:t>
            </a:r>
          </a:p>
          <a:p>
            <a:pPr marL="0" indent="0" algn="just">
              <a:buNone/>
            </a:pPr>
            <a:r>
              <a:rPr lang="en-GB" dirty="0"/>
              <a:t>The aim of this study is to find, on </a:t>
            </a:r>
            <a:r>
              <a:rPr lang="en-GB" b="1" dirty="0">
                <a:solidFill>
                  <a:srgbClr val="FFFF00"/>
                </a:solidFill>
              </a:rPr>
              <a:t>Average</a:t>
            </a:r>
            <a:r>
              <a:rPr lang="en-GB" dirty="0"/>
              <a:t>, how many </a:t>
            </a:r>
            <a:r>
              <a:rPr lang="en-GB" b="1" dirty="0">
                <a:solidFill>
                  <a:srgbClr val="FFFF00"/>
                </a:solidFill>
              </a:rPr>
              <a:t>Page Faults </a:t>
            </a:r>
            <a:r>
              <a:rPr lang="en-GB" dirty="0"/>
              <a:t>have occurred during the execution of a program. Then, we aim to find whether the average number of </a:t>
            </a:r>
            <a:r>
              <a:rPr lang="en-GB" b="1" dirty="0">
                <a:solidFill>
                  <a:srgbClr val="FFFF00"/>
                </a:solidFill>
              </a:rPr>
              <a:t>Page Faults </a:t>
            </a:r>
            <a:r>
              <a:rPr lang="en-GB" dirty="0"/>
              <a:t>is </a:t>
            </a:r>
            <a:r>
              <a:rPr lang="en-GB" b="1" dirty="0">
                <a:solidFill>
                  <a:srgbClr val="FFFF00"/>
                </a:solidFill>
              </a:rPr>
              <a:t>Equal</a:t>
            </a:r>
            <a:r>
              <a:rPr lang="en-GB" dirty="0"/>
              <a:t> </a:t>
            </a:r>
            <a:r>
              <a:rPr lang="en-GB" b="1" dirty="0">
                <a:solidFill>
                  <a:srgbClr val="FFFF00"/>
                </a:solidFill>
              </a:rPr>
              <a:t>for our Computers</a:t>
            </a:r>
            <a:r>
              <a:rPr lang="en-GB" dirty="0"/>
              <a:t>.</a:t>
            </a:r>
          </a:p>
          <a:p>
            <a:pPr marL="0" indent="0">
              <a:buNone/>
            </a:pPr>
            <a:endParaRPr lang="en-GB" dirty="0"/>
          </a:p>
          <a:p>
            <a:pPr marL="0" indent="0">
              <a:buNone/>
            </a:pPr>
            <a:r>
              <a:rPr lang="it-IT" sz="1400" b="1" dirty="0">
                <a:solidFill>
                  <a:schemeClr val="dk2"/>
                </a:solidFill>
                <a:latin typeface="Dosis"/>
                <a:sym typeface="Dosis"/>
              </a:rPr>
              <a:t>DATA GATHERING:</a:t>
            </a:r>
            <a:endParaRPr lang="en-GB" sz="1400" b="1" dirty="0">
              <a:solidFill>
                <a:schemeClr val="dk2"/>
              </a:solidFill>
              <a:latin typeface="Dosis"/>
              <a:sym typeface="Dosis"/>
            </a:endParaRPr>
          </a:p>
          <a:p>
            <a:pPr marL="0" indent="0" algn="just">
              <a:buNone/>
            </a:pPr>
            <a:r>
              <a:rPr lang="en-GB" dirty="0"/>
              <a:t>For the Gathering of our data, we let our PCs to be Monitored in a during the execution of a Python code (creation of an image with rectangles and shapes) followed by deletion of the same.</a:t>
            </a:r>
          </a:p>
          <a:p>
            <a:pPr marL="0" indent="0">
              <a:buNone/>
            </a:pPr>
            <a:endParaRPr lang="en-GB" dirty="0"/>
          </a:p>
          <a:p>
            <a:pPr marL="0" indent="0" algn="just">
              <a:buNone/>
            </a:pPr>
            <a:endParaRPr lang="en-IT" dirty="0"/>
          </a:p>
          <a:p>
            <a:pPr marL="0" indent="0" algn="just">
              <a:buNone/>
            </a:pPr>
            <a:endParaRPr dirty="0"/>
          </a:p>
        </p:txBody>
      </p:sp>
    </p:spTree>
    <p:extLst>
      <p:ext uri="{BB962C8B-B14F-4D97-AF65-F5344CB8AC3E}">
        <p14:creationId xmlns:p14="http://schemas.microsoft.com/office/powerpoint/2010/main" val="2427079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r>
              <a:rPr lang="en" dirty="0"/>
              <a:t>2.1: </a:t>
            </a:r>
            <a:r>
              <a:rPr lang="en-GB" dirty="0"/>
              <a:t>Page Faults Analysis</a:t>
            </a:r>
            <a:endParaRPr dirty="0"/>
          </a:p>
        </p:txBody>
      </p:sp>
      <p:sp>
        <p:nvSpPr>
          <p:cNvPr id="302" name="Google Shape;302;p37"/>
          <p:cNvSpPr txBox="1">
            <a:spLocks noGrp="1"/>
          </p:cNvSpPr>
          <p:nvPr>
            <p:ph type="body" idx="1"/>
          </p:nvPr>
        </p:nvSpPr>
        <p:spPr>
          <a:xfrm>
            <a:off x="720001" y="1302481"/>
            <a:ext cx="5554670" cy="3375600"/>
          </a:xfrm>
          <a:prstGeom prst="rect">
            <a:avLst/>
          </a:prstGeom>
        </p:spPr>
        <p:txBody>
          <a:bodyPr spcFirstLastPara="1" wrap="square" lIns="91425" tIns="91425" rIns="91425" bIns="91425" anchor="ctr" anchorCtr="0">
            <a:noAutofit/>
          </a:bodyPr>
          <a:lstStyle/>
          <a:p>
            <a:pPr marL="0" indent="0">
              <a:buNone/>
            </a:pPr>
            <a:r>
              <a:rPr lang="it-IT" sz="1400" b="1" dirty="0">
                <a:solidFill>
                  <a:schemeClr val="dk2"/>
                </a:solidFill>
                <a:latin typeface="Dosis"/>
                <a:sym typeface="Dosis"/>
              </a:rPr>
              <a:t>2.1.2: NON-PARAMETRIC BOOTSTRAP PAGE FAULTS' MEAN</a:t>
            </a:r>
          </a:p>
          <a:p>
            <a:pPr marL="0" indent="0">
              <a:buNone/>
            </a:pPr>
            <a:r>
              <a:rPr lang="en-US" dirty="0">
                <a:sym typeface="Dosis"/>
              </a:rPr>
              <a:t>We decided to compute the </a:t>
            </a:r>
            <a:r>
              <a:rPr lang="en-US" b="1" dirty="0">
                <a:solidFill>
                  <a:srgbClr val="FFFF00"/>
                </a:solidFill>
                <a:sym typeface="Dosis"/>
              </a:rPr>
              <a:t>Mean</a:t>
            </a:r>
            <a:r>
              <a:rPr lang="en-US" dirty="0">
                <a:sym typeface="Dosis"/>
              </a:rPr>
              <a:t> of the many ‘page faults per seconds’ value collected, to understand how many of this time-costly operations are performed on average. To do so, our first approach was to use a </a:t>
            </a:r>
            <a:r>
              <a:rPr lang="en-US" b="1" dirty="0">
                <a:solidFill>
                  <a:srgbClr val="FFFF00"/>
                </a:solidFill>
                <a:sym typeface="Dosis"/>
              </a:rPr>
              <a:t>Non-parametric Bootstrap.</a:t>
            </a:r>
          </a:p>
          <a:p>
            <a:pPr marL="0" indent="0">
              <a:buNone/>
            </a:pPr>
            <a:endParaRPr lang="en-US" b="1" dirty="0">
              <a:solidFill>
                <a:srgbClr val="FFFF00"/>
              </a:solidFill>
              <a:sym typeface="Dosis"/>
            </a:endParaRPr>
          </a:p>
          <a:p>
            <a:pPr marL="0" indent="0">
              <a:buNone/>
            </a:pPr>
            <a:r>
              <a:rPr lang="en-US" dirty="0">
                <a:sym typeface="Dosis"/>
              </a:rPr>
              <a:t>The non-parametric Bootstrap has three stages:</a:t>
            </a:r>
          </a:p>
          <a:p>
            <a:pPr marL="0" indent="0">
              <a:buNone/>
            </a:pPr>
            <a:r>
              <a:rPr lang="en-US" dirty="0">
                <a:sym typeface="Dosis"/>
              </a:rPr>
              <a:t>1.    Estimate the population (or probability) distribution from the data set</a:t>
            </a:r>
          </a:p>
          <a:p>
            <a:pPr marL="228600" indent="-228600">
              <a:buAutoNum type="arabicPeriod" startAt="2"/>
            </a:pPr>
            <a:r>
              <a:rPr lang="en-US" dirty="0">
                <a:sym typeface="Dosis"/>
              </a:rPr>
              <a:t>Simulate the sampling from the population distribution that led to the set of observations </a:t>
            </a:r>
          </a:p>
          <a:p>
            <a:pPr marL="228600" indent="-228600">
              <a:buAutoNum type="arabicPeriod" startAt="2"/>
            </a:pPr>
            <a:r>
              <a:rPr lang="en-US" dirty="0">
                <a:sym typeface="Dosis"/>
              </a:rPr>
              <a:t>For each sampling, calculate the sample statistic of interest.</a:t>
            </a:r>
          </a:p>
          <a:p>
            <a:pPr marL="0" indent="0">
              <a:buNone/>
            </a:pPr>
            <a:endParaRPr lang="en-GB" dirty="0"/>
          </a:p>
          <a:p>
            <a:pPr marL="0" indent="0">
              <a:buNone/>
            </a:pPr>
            <a:endParaRPr lang="en-GB" dirty="0"/>
          </a:p>
          <a:p>
            <a:pPr marL="0" indent="0">
              <a:buNone/>
            </a:pPr>
            <a:r>
              <a:rPr lang="it-IT" sz="1400" b="1" dirty="0">
                <a:solidFill>
                  <a:schemeClr val="dk2"/>
                </a:solidFill>
                <a:latin typeface="Dosis"/>
                <a:sym typeface="Dosis"/>
              </a:rPr>
              <a:t>2.1.3: </a:t>
            </a:r>
            <a:r>
              <a:rPr lang="en-US" sz="1400" b="1" dirty="0">
                <a:solidFill>
                  <a:schemeClr val="dk2"/>
                </a:solidFill>
                <a:latin typeface="Dosis"/>
                <a:sym typeface="Dosis"/>
              </a:rPr>
              <a:t>PARAMETRIC BOOTSTRAP PAGE FAULTS' MEAN </a:t>
            </a:r>
          </a:p>
          <a:p>
            <a:pPr marL="0" indent="0">
              <a:buNone/>
            </a:pPr>
            <a:r>
              <a:rPr lang="en-US" dirty="0">
                <a:sym typeface="Dosis"/>
              </a:rPr>
              <a:t>We tried a </a:t>
            </a:r>
            <a:r>
              <a:rPr lang="en-US" b="1" dirty="0">
                <a:solidFill>
                  <a:srgbClr val="FFFF00"/>
                </a:solidFill>
                <a:sym typeface="Dosis"/>
              </a:rPr>
              <a:t>parametric bootstrap </a:t>
            </a:r>
            <a:r>
              <a:rPr lang="en-US" dirty="0">
                <a:sym typeface="Dosis"/>
              </a:rPr>
              <a:t>implementation as well. We decided to use a </a:t>
            </a:r>
            <a:r>
              <a:rPr lang="en-US" b="1" dirty="0">
                <a:solidFill>
                  <a:srgbClr val="FFFF00"/>
                </a:solidFill>
                <a:sym typeface="Dosis"/>
              </a:rPr>
              <a:t>skew normal</a:t>
            </a:r>
            <a:r>
              <a:rPr lang="en-US" dirty="0">
                <a:sym typeface="Dosis"/>
              </a:rPr>
              <a:t> distribution to approximate our data.</a:t>
            </a:r>
          </a:p>
          <a:p>
            <a:pPr marL="0" indent="0">
              <a:buNone/>
            </a:pPr>
            <a:r>
              <a:rPr lang="en-US" dirty="0">
                <a:sym typeface="Dosis"/>
              </a:rPr>
              <a:t>The procedure is the same as the non-parametric Bootstrap approach but for the distribution estimation stage: we selected the distribution type we believed the data to come from and then found the </a:t>
            </a:r>
            <a:r>
              <a:rPr lang="en-US" b="1" dirty="0">
                <a:solidFill>
                  <a:srgbClr val="FFFF00"/>
                </a:solidFill>
                <a:sym typeface="Dosis"/>
              </a:rPr>
              <a:t>MLE parameters </a:t>
            </a:r>
            <a:r>
              <a:rPr lang="en-US" dirty="0">
                <a:sym typeface="Dosis"/>
              </a:rPr>
              <a:t>for that distribution.</a:t>
            </a:r>
          </a:p>
        </p:txBody>
      </p:sp>
      <p:pic>
        <p:nvPicPr>
          <p:cNvPr id="3" name="Picture 2" descr="Chart, histogram&#10;&#10;Description automatically generated">
            <a:extLst>
              <a:ext uri="{FF2B5EF4-FFF2-40B4-BE49-F238E27FC236}">
                <a16:creationId xmlns:a16="http://schemas.microsoft.com/office/drawing/2014/main" id="{91ACDDB5-9735-0C10-3020-81D1CB5B7752}"/>
              </a:ext>
            </a:extLst>
          </p:cNvPr>
          <p:cNvPicPr>
            <a:picLocks noChangeAspect="1"/>
          </p:cNvPicPr>
          <p:nvPr/>
        </p:nvPicPr>
        <p:blipFill>
          <a:blip r:embed="rId3"/>
          <a:stretch>
            <a:fillRect/>
          </a:stretch>
        </p:blipFill>
        <p:spPr>
          <a:xfrm>
            <a:off x="6274671" y="1499725"/>
            <a:ext cx="2149329" cy="1490556"/>
          </a:xfrm>
          <a:prstGeom prst="rect">
            <a:avLst/>
          </a:prstGeom>
        </p:spPr>
      </p:pic>
      <p:pic>
        <p:nvPicPr>
          <p:cNvPr id="5" name="Picture 4" descr="Chart, histogram&#10;&#10;Description automatically generated">
            <a:extLst>
              <a:ext uri="{FF2B5EF4-FFF2-40B4-BE49-F238E27FC236}">
                <a16:creationId xmlns:a16="http://schemas.microsoft.com/office/drawing/2014/main" id="{EE380C82-2BA7-AF66-D49A-19E62C7432C2}"/>
              </a:ext>
            </a:extLst>
          </p:cNvPr>
          <p:cNvPicPr>
            <a:picLocks noChangeAspect="1"/>
          </p:cNvPicPr>
          <p:nvPr/>
        </p:nvPicPr>
        <p:blipFill>
          <a:blip r:embed="rId4"/>
          <a:stretch>
            <a:fillRect/>
          </a:stretch>
        </p:blipFill>
        <p:spPr>
          <a:xfrm>
            <a:off x="6274671" y="3170543"/>
            <a:ext cx="2149329" cy="1507538"/>
          </a:xfrm>
          <a:prstGeom prst="rect">
            <a:avLst/>
          </a:prstGeom>
        </p:spPr>
      </p:pic>
    </p:spTree>
    <p:extLst>
      <p:ext uri="{BB962C8B-B14F-4D97-AF65-F5344CB8AC3E}">
        <p14:creationId xmlns:p14="http://schemas.microsoft.com/office/powerpoint/2010/main" val="741630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r>
              <a:rPr lang="en" dirty="0"/>
              <a:t>2.1: </a:t>
            </a:r>
            <a:r>
              <a:rPr lang="en-GB" dirty="0"/>
              <a:t>Page Faults Analysis</a:t>
            </a:r>
            <a:endParaRPr dirty="0"/>
          </a:p>
        </p:txBody>
      </p:sp>
      <p:sp>
        <p:nvSpPr>
          <p:cNvPr id="302" name="Google Shape;302;p37"/>
          <p:cNvSpPr txBox="1">
            <a:spLocks noGrp="1"/>
          </p:cNvSpPr>
          <p:nvPr>
            <p:ph type="body" idx="1"/>
          </p:nvPr>
        </p:nvSpPr>
        <p:spPr>
          <a:xfrm>
            <a:off x="720000" y="1302480"/>
            <a:ext cx="7704000" cy="3571669"/>
          </a:xfrm>
          <a:prstGeom prst="rect">
            <a:avLst/>
          </a:prstGeom>
        </p:spPr>
        <p:txBody>
          <a:bodyPr spcFirstLastPara="1" wrap="square" lIns="91425" tIns="91425" rIns="91425" bIns="91425" anchor="ctr" anchorCtr="0">
            <a:noAutofit/>
          </a:bodyPr>
          <a:lstStyle/>
          <a:p>
            <a:pPr marL="0" indent="0">
              <a:buNone/>
            </a:pPr>
            <a:r>
              <a:rPr lang="it-IT" sz="1400" b="1" dirty="0">
                <a:solidFill>
                  <a:schemeClr val="dk2"/>
                </a:solidFill>
                <a:latin typeface="Dosis"/>
                <a:sym typeface="Dosis"/>
              </a:rPr>
              <a:t>2.1.4: </a:t>
            </a:r>
            <a:r>
              <a:rPr lang="en-US" sz="1400" b="1" dirty="0">
                <a:solidFill>
                  <a:schemeClr val="dk2"/>
                </a:solidFill>
                <a:latin typeface="Dosis"/>
                <a:sym typeface="Dosis"/>
              </a:rPr>
              <a:t>NON-PARAMETRIC vs PARAMETRIC SOLUTION</a:t>
            </a:r>
            <a:br>
              <a:rPr lang="en-GB" dirty="0"/>
            </a:br>
            <a:r>
              <a:rPr lang="en-US" dirty="0"/>
              <a:t>To conclude our computation of the general ‘page faults per second’ </a:t>
            </a:r>
          </a:p>
          <a:p>
            <a:pPr marL="0" indent="0">
              <a:buNone/>
            </a:pPr>
            <a:r>
              <a:rPr lang="en-US" dirty="0"/>
              <a:t>mean, we plotted both parametric and not parametric bootstrapped </a:t>
            </a:r>
          </a:p>
          <a:p>
            <a:pPr marL="0" indent="0">
              <a:buNone/>
            </a:pPr>
            <a:r>
              <a:rPr lang="en-US" dirty="0"/>
              <a:t>means to compare them. </a:t>
            </a:r>
          </a:p>
          <a:p>
            <a:pPr marL="0" indent="0">
              <a:buNone/>
            </a:pPr>
            <a:endParaRPr lang="it-IT" dirty="0"/>
          </a:p>
          <a:p>
            <a:pPr marL="0" indent="0">
              <a:buNone/>
            </a:pPr>
            <a:endParaRPr lang="it-IT" dirty="0"/>
          </a:p>
          <a:p>
            <a:pPr marL="0" indent="0">
              <a:buNone/>
            </a:pPr>
            <a:endParaRPr lang="it-IT" dirty="0"/>
          </a:p>
          <a:p>
            <a:pPr marL="0" indent="0">
              <a:buNone/>
            </a:pPr>
            <a:r>
              <a:rPr lang="it-IT" sz="1400" b="1" dirty="0">
                <a:solidFill>
                  <a:schemeClr val="dk2"/>
                </a:solidFill>
                <a:latin typeface="Dosis"/>
                <a:sym typeface="Dosis"/>
              </a:rPr>
              <a:t>2.1.5: </a:t>
            </a:r>
            <a:r>
              <a:rPr lang="en-US" sz="1400" b="1" dirty="0">
                <a:solidFill>
                  <a:schemeClr val="dk2"/>
                </a:solidFill>
                <a:latin typeface="Dosis"/>
                <a:sym typeface="Dosis"/>
              </a:rPr>
              <a:t>ANOVA TEST </a:t>
            </a:r>
          </a:p>
          <a:p>
            <a:pPr marL="0" indent="0" algn="just">
              <a:buNone/>
            </a:pPr>
            <a:r>
              <a:rPr lang="en-US" dirty="0">
                <a:sym typeface="Dosis"/>
              </a:rPr>
              <a:t>To test if the </a:t>
            </a:r>
            <a:r>
              <a:rPr lang="en-US" b="1" dirty="0">
                <a:solidFill>
                  <a:srgbClr val="FFFF00"/>
                </a:solidFill>
                <a:sym typeface="Dosis"/>
              </a:rPr>
              <a:t>averages</a:t>
            </a:r>
            <a:r>
              <a:rPr lang="en-US" dirty="0">
                <a:sym typeface="Dosis"/>
              </a:rPr>
              <a:t> of the </a:t>
            </a:r>
            <a:r>
              <a:rPr lang="en-US" b="1" dirty="0">
                <a:solidFill>
                  <a:srgbClr val="FFFF00"/>
                </a:solidFill>
                <a:sym typeface="Dosis"/>
              </a:rPr>
              <a:t>different</a:t>
            </a:r>
            <a:r>
              <a:rPr lang="en-US" dirty="0">
                <a:sym typeface="Dosis"/>
              </a:rPr>
              <a:t> </a:t>
            </a:r>
            <a:r>
              <a:rPr lang="en-US" b="1" dirty="0">
                <a:solidFill>
                  <a:srgbClr val="FFFF00"/>
                </a:solidFill>
                <a:sym typeface="Dosis"/>
              </a:rPr>
              <a:t>computers</a:t>
            </a:r>
            <a:r>
              <a:rPr lang="en-US" dirty="0">
                <a:sym typeface="Dosis"/>
              </a:rPr>
              <a:t> were </a:t>
            </a:r>
            <a:r>
              <a:rPr lang="en-US" b="1" dirty="0">
                <a:solidFill>
                  <a:srgbClr val="FFFF00"/>
                </a:solidFill>
                <a:sym typeface="Dosis"/>
              </a:rPr>
              <a:t>similar</a:t>
            </a:r>
            <a:r>
              <a:rPr lang="en-US" dirty="0">
                <a:sym typeface="Dosis"/>
              </a:rPr>
              <a:t> (between them and w.r.t the general one) e decided to perform a </a:t>
            </a:r>
            <a:r>
              <a:rPr lang="en-US" b="1" dirty="0">
                <a:solidFill>
                  <a:srgbClr val="FFFF00"/>
                </a:solidFill>
                <a:sym typeface="Dosis"/>
              </a:rPr>
              <a:t>one-way </a:t>
            </a:r>
            <a:r>
              <a:rPr lang="en-US" b="1" dirty="0" err="1">
                <a:solidFill>
                  <a:srgbClr val="FFFF00"/>
                </a:solidFill>
                <a:sym typeface="Dosis"/>
              </a:rPr>
              <a:t>Anova</a:t>
            </a:r>
            <a:r>
              <a:rPr lang="en-US" b="1" dirty="0">
                <a:solidFill>
                  <a:srgbClr val="FFFF00"/>
                </a:solidFill>
                <a:sym typeface="Dosis"/>
              </a:rPr>
              <a:t> </a:t>
            </a:r>
            <a:r>
              <a:rPr lang="en-US" dirty="0">
                <a:sym typeface="Dosis"/>
              </a:rPr>
              <a:t>test on the means calculated on the three different devices. </a:t>
            </a:r>
          </a:p>
          <a:p>
            <a:pPr marL="0" indent="0" algn="just">
              <a:buNone/>
            </a:pPr>
            <a:r>
              <a:rPr lang="en-US" dirty="0">
                <a:sym typeface="Dosis"/>
              </a:rPr>
              <a:t>It uses the following null and alternative hypotheses:</a:t>
            </a:r>
          </a:p>
          <a:p>
            <a:pPr marL="0" indent="0" algn="just">
              <a:buNone/>
            </a:pPr>
            <a:r>
              <a:rPr lang="en-US" dirty="0">
                <a:sym typeface="Dosis"/>
              </a:rPr>
              <a:t> - H0 (</a:t>
            </a:r>
            <a:r>
              <a:rPr lang="en-US" b="1" dirty="0">
                <a:solidFill>
                  <a:srgbClr val="FFFF00"/>
                </a:solidFill>
                <a:sym typeface="Dosis"/>
              </a:rPr>
              <a:t>NULL HYPOTHESIS</a:t>
            </a:r>
            <a:r>
              <a:rPr lang="en-US" dirty="0">
                <a:sym typeface="Dosis"/>
              </a:rPr>
              <a:t>): all the population means are equal.</a:t>
            </a:r>
          </a:p>
          <a:p>
            <a:pPr marL="0" indent="0" algn="just">
              <a:buNone/>
            </a:pPr>
            <a:r>
              <a:rPr lang="en-US" dirty="0">
                <a:sym typeface="Dosis"/>
              </a:rPr>
              <a:t>- H1 (</a:t>
            </a:r>
            <a:r>
              <a:rPr lang="en-US" b="1" dirty="0">
                <a:solidFill>
                  <a:srgbClr val="FFFF00"/>
                </a:solidFill>
                <a:sym typeface="Dosis"/>
              </a:rPr>
              <a:t>ALTERNATIVE HYPOTHESIS</a:t>
            </a:r>
            <a:r>
              <a:rPr lang="en-US" dirty="0">
                <a:sym typeface="Dosis"/>
              </a:rPr>
              <a:t>): at least one population mean is different from the rest.</a:t>
            </a:r>
          </a:p>
          <a:p>
            <a:pPr marL="0" indent="0">
              <a:buNone/>
            </a:pPr>
            <a:endParaRPr lang="en-US" sz="1400" b="1" dirty="0">
              <a:solidFill>
                <a:schemeClr val="dk2"/>
              </a:solidFill>
              <a:latin typeface="Dosis"/>
              <a:sym typeface="Dosis"/>
            </a:endParaRPr>
          </a:p>
          <a:p>
            <a:pPr marL="0" indent="0">
              <a:buNone/>
            </a:pPr>
            <a:r>
              <a:rPr lang="it-IT" sz="1400" b="1" dirty="0">
                <a:solidFill>
                  <a:schemeClr val="dk2"/>
                </a:solidFill>
                <a:latin typeface="Dosis"/>
                <a:sym typeface="Dosis"/>
              </a:rPr>
              <a:t>2.1.6: </a:t>
            </a:r>
            <a:r>
              <a:rPr lang="en-US" sz="1400" b="1" dirty="0">
                <a:solidFill>
                  <a:schemeClr val="dk2"/>
                </a:solidFill>
                <a:latin typeface="Dosis"/>
                <a:sym typeface="Dosis"/>
              </a:rPr>
              <a:t>COMPARISON ANOVA TEST AND NON-PARAMETRIC BOOTSTRAP SOLUTIONS</a:t>
            </a:r>
          </a:p>
          <a:p>
            <a:pPr marL="0" indent="0" algn="just">
              <a:buNone/>
            </a:pPr>
            <a:r>
              <a:rPr lang="en-US" dirty="0"/>
              <a:t>We computed the mean separately for each computer and, despite them being different, we </a:t>
            </a:r>
            <a:r>
              <a:rPr lang="en-US" b="1" dirty="0">
                <a:solidFill>
                  <a:srgbClr val="FFFF00"/>
                </a:solidFill>
              </a:rPr>
              <a:t>could not reject </a:t>
            </a:r>
            <a:r>
              <a:rPr lang="en-US" dirty="0"/>
              <a:t>the null hypothesis since: the </a:t>
            </a:r>
            <a:r>
              <a:rPr lang="en-US" b="1" dirty="0">
                <a:solidFill>
                  <a:srgbClr val="FFFF00"/>
                </a:solidFill>
              </a:rPr>
              <a:t>p-value</a:t>
            </a:r>
            <a:r>
              <a:rPr lang="en-US" dirty="0"/>
              <a:t> is greater than 0.05.</a:t>
            </a:r>
            <a:endParaRPr lang="en-IT" dirty="0"/>
          </a:p>
          <a:p>
            <a:pPr marL="0" indent="0" algn="just">
              <a:buNone/>
            </a:pPr>
            <a:endParaRPr dirty="0"/>
          </a:p>
        </p:txBody>
      </p:sp>
      <p:pic>
        <p:nvPicPr>
          <p:cNvPr id="7" name="Picture 6" descr="Chart, histogram&#10;&#10;Description automatically generated">
            <a:extLst>
              <a:ext uri="{FF2B5EF4-FFF2-40B4-BE49-F238E27FC236}">
                <a16:creationId xmlns:a16="http://schemas.microsoft.com/office/drawing/2014/main" id="{5FDC94E5-C338-CB9B-D018-87FDC6AA1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361" y="1364182"/>
            <a:ext cx="2116651" cy="1479847"/>
          </a:xfrm>
          <a:prstGeom prst="rect">
            <a:avLst/>
          </a:prstGeom>
        </p:spPr>
      </p:pic>
    </p:spTree>
    <p:extLst>
      <p:ext uri="{BB962C8B-B14F-4D97-AF65-F5344CB8AC3E}">
        <p14:creationId xmlns:p14="http://schemas.microsoft.com/office/powerpoint/2010/main" val="1986551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9"/>
          <p:cNvSpPr/>
          <p:nvPr/>
        </p:nvSpPr>
        <p:spPr>
          <a:xfrm rot="10800000">
            <a:off x="1216500" y="1705030"/>
            <a:ext cx="6711000" cy="25131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9"/>
          <p:cNvSpPr/>
          <p:nvPr/>
        </p:nvSpPr>
        <p:spPr>
          <a:xfrm rot="10800000">
            <a:off x="1216500" y="925370"/>
            <a:ext cx="67110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9"/>
          <p:cNvSpPr txBox="1">
            <a:spLocks noGrp="1"/>
          </p:cNvSpPr>
          <p:nvPr>
            <p:ph type="title"/>
          </p:nvPr>
        </p:nvSpPr>
        <p:spPr>
          <a:xfrm>
            <a:off x="1823550" y="925375"/>
            <a:ext cx="5496900" cy="60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2.1: CONCLUSIONS</a:t>
            </a:r>
            <a:endParaRPr dirty="0"/>
          </a:p>
        </p:txBody>
      </p:sp>
      <p:sp>
        <p:nvSpPr>
          <p:cNvPr id="332" name="Google Shape;332;p39"/>
          <p:cNvSpPr txBox="1">
            <a:spLocks noGrp="1"/>
          </p:cNvSpPr>
          <p:nvPr>
            <p:ph type="subTitle" idx="1"/>
          </p:nvPr>
        </p:nvSpPr>
        <p:spPr>
          <a:xfrm>
            <a:off x="1823625" y="2396075"/>
            <a:ext cx="5496900" cy="11310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dirty="0"/>
              <a:t>As Results of our Analyses we have performed over the Memory Component, we can conclude that:</a:t>
            </a:r>
          </a:p>
          <a:p>
            <a:pPr marL="342900" indent="-342900" algn="just">
              <a:buFont typeface="+mj-lt"/>
              <a:buAutoNum type="arabicPeriod"/>
            </a:pPr>
            <a:r>
              <a:rPr lang="en-GB" dirty="0"/>
              <a:t>We computed the Average Page Faults for each of our Computers and we can conclude that it does not result to be different (with </a:t>
            </a:r>
            <a:r>
              <a:rPr lang="en-GB" dirty="0" err="1"/>
              <a:t>Anova</a:t>
            </a:r>
            <a:r>
              <a:rPr lang="en-GB" dirty="0"/>
              <a:t> test comparison). </a:t>
            </a:r>
          </a:p>
        </p:txBody>
      </p:sp>
    </p:spTree>
    <p:extLst>
      <p:ext uri="{BB962C8B-B14F-4D97-AF65-F5344CB8AC3E}">
        <p14:creationId xmlns:p14="http://schemas.microsoft.com/office/powerpoint/2010/main" val="2051327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r>
              <a:rPr lang="en" dirty="0"/>
              <a:t>2.2: </a:t>
            </a:r>
            <a:r>
              <a:rPr lang="en-GB" dirty="0"/>
              <a:t>Cache Faults Analysis</a:t>
            </a:r>
            <a:endParaRPr dirty="0"/>
          </a:p>
        </p:txBody>
      </p:sp>
      <p:sp>
        <p:nvSpPr>
          <p:cNvPr id="302" name="Google Shape;302;p37"/>
          <p:cNvSpPr txBox="1">
            <a:spLocks noGrp="1"/>
          </p:cNvSpPr>
          <p:nvPr>
            <p:ph type="body" idx="1"/>
          </p:nvPr>
        </p:nvSpPr>
        <p:spPr>
          <a:xfrm>
            <a:off x="720000" y="1302481"/>
            <a:ext cx="7704000" cy="3375600"/>
          </a:xfrm>
          <a:prstGeom prst="rect">
            <a:avLst/>
          </a:prstGeom>
        </p:spPr>
        <p:txBody>
          <a:bodyPr spcFirstLastPara="1" wrap="square" lIns="91425" tIns="91425" rIns="91425" bIns="91425" anchor="ctr" anchorCtr="0">
            <a:noAutofit/>
          </a:bodyPr>
          <a:lstStyle/>
          <a:p>
            <a:pPr marL="0" indent="0">
              <a:buNone/>
            </a:pPr>
            <a:r>
              <a:rPr lang="it-IT" sz="1400" b="1" dirty="0">
                <a:solidFill>
                  <a:schemeClr val="dk2"/>
                </a:solidFill>
                <a:latin typeface="Dosis"/>
                <a:sym typeface="Dosis"/>
              </a:rPr>
              <a:t>INTRODUCTION</a:t>
            </a:r>
            <a:r>
              <a:rPr lang="it-IT" b="1" dirty="0">
                <a:solidFill>
                  <a:schemeClr val="dk2"/>
                </a:solidFill>
                <a:latin typeface="Dosis"/>
                <a:sym typeface="Dosis"/>
              </a:rPr>
              <a:t>:</a:t>
            </a:r>
          </a:p>
          <a:p>
            <a:pPr marL="0" indent="0" algn="just">
              <a:buNone/>
            </a:pPr>
            <a:r>
              <a:rPr lang="en-GB" dirty="0"/>
              <a:t>For this Analysis, we focus our attention on </a:t>
            </a:r>
            <a:r>
              <a:rPr lang="en-GB" b="1" dirty="0">
                <a:solidFill>
                  <a:srgbClr val="FFFF00"/>
                </a:solidFill>
              </a:rPr>
              <a:t>Cache Faults</a:t>
            </a:r>
            <a:r>
              <a:rPr lang="en-GB" dirty="0"/>
              <a:t>. In nowadays computers, there is/are a sort of Support Memory, way faster and smaller w.r.t. the Memory, that has the role to contain the most used Pages. (</a:t>
            </a:r>
            <a:r>
              <a:rPr lang="en-GB" b="1" dirty="0">
                <a:solidFill>
                  <a:srgbClr val="FFFF00"/>
                </a:solidFill>
              </a:rPr>
              <a:t>80-20 % Rule</a:t>
            </a:r>
            <a:r>
              <a:rPr lang="en-GB" dirty="0"/>
              <a:t>). </a:t>
            </a:r>
          </a:p>
          <a:p>
            <a:pPr marL="0" indent="0" algn="just">
              <a:buNone/>
            </a:pPr>
            <a:r>
              <a:rPr lang="en-GB" dirty="0"/>
              <a:t>Since the 80 percent of the time, we use the same 20 percent of data, we aim at using this Faster Memory when it is possible. We will have the same situation as with the Memory. If the frame we are requesting is not present in the Cache, we check whether it is present in the Memory, and if it is not, we flush it from the Physical Disk. When it is not present in the Cache, no matter whether it is in the Memory or in the Physical Memory, a </a:t>
            </a:r>
            <a:r>
              <a:rPr lang="en-GB" b="1" dirty="0">
                <a:solidFill>
                  <a:srgbClr val="FFFF00"/>
                </a:solidFill>
              </a:rPr>
              <a:t>Cache Fault </a:t>
            </a:r>
            <a:r>
              <a:rPr lang="en-GB" dirty="0"/>
              <a:t>is happening. </a:t>
            </a:r>
            <a:br>
              <a:rPr lang="en-GB" dirty="0"/>
            </a:br>
            <a:endParaRPr lang="it-IT" dirty="0"/>
          </a:p>
          <a:p>
            <a:pPr marL="0" indent="0">
              <a:buNone/>
            </a:pPr>
            <a:r>
              <a:rPr lang="it-IT" sz="1400" b="1" dirty="0">
                <a:solidFill>
                  <a:schemeClr val="dk2"/>
                </a:solidFill>
                <a:latin typeface="Dosis"/>
                <a:sym typeface="Dosis"/>
              </a:rPr>
              <a:t>OBJECTIVE:</a:t>
            </a:r>
          </a:p>
          <a:p>
            <a:pPr marL="0" indent="0" algn="just">
              <a:buNone/>
            </a:pPr>
            <a:r>
              <a:rPr lang="en-GB" dirty="0"/>
              <a:t>The aim of this study is to first compute the </a:t>
            </a:r>
            <a:r>
              <a:rPr lang="en-GB" b="1" dirty="0">
                <a:solidFill>
                  <a:srgbClr val="FFFF00"/>
                </a:solidFill>
              </a:rPr>
              <a:t>Average</a:t>
            </a:r>
            <a:r>
              <a:rPr lang="en-GB" dirty="0"/>
              <a:t> number of </a:t>
            </a:r>
            <a:r>
              <a:rPr lang="en-GB" b="1" dirty="0">
                <a:solidFill>
                  <a:srgbClr val="FFFF00"/>
                </a:solidFill>
              </a:rPr>
              <a:t>Cache Faults </a:t>
            </a:r>
            <a:r>
              <a:rPr lang="en-GB" dirty="0"/>
              <a:t>for each computer, and then go to see whether the </a:t>
            </a:r>
            <a:r>
              <a:rPr lang="en-GB" b="1" dirty="0">
                <a:solidFill>
                  <a:srgbClr val="FFFF00"/>
                </a:solidFill>
              </a:rPr>
              <a:t>Average</a:t>
            </a:r>
            <a:r>
              <a:rPr lang="en-GB" dirty="0"/>
              <a:t> number of </a:t>
            </a:r>
            <a:r>
              <a:rPr lang="en-GB" b="1" dirty="0">
                <a:solidFill>
                  <a:srgbClr val="FFFF00"/>
                </a:solidFill>
              </a:rPr>
              <a:t>Cache Faults </a:t>
            </a:r>
            <a:r>
              <a:rPr lang="en-GB" dirty="0"/>
              <a:t>is </a:t>
            </a:r>
            <a:r>
              <a:rPr lang="en-GB" b="1" dirty="0">
                <a:solidFill>
                  <a:srgbClr val="FFFF00"/>
                </a:solidFill>
              </a:rPr>
              <a:t>Equal</a:t>
            </a:r>
            <a:r>
              <a:rPr lang="en-GB" dirty="0"/>
              <a:t> for the </a:t>
            </a:r>
            <a:r>
              <a:rPr lang="en-GB" b="1" dirty="0">
                <a:solidFill>
                  <a:srgbClr val="FFFF00"/>
                </a:solidFill>
              </a:rPr>
              <a:t>PCs</a:t>
            </a:r>
            <a:r>
              <a:rPr lang="en-GB" dirty="0"/>
              <a:t>. </a:t>
            </a:r>
          </a:p>
          <a:p>
            <a:pPr marL="0" indent="0">
              <a:buNone/>
            </a:pPr>
            <a:endParaRPr lang="en-GB" dirty="0"/>
          </a:p>
          <a:p>
            <a:pPr marL="0" indent="0">
              <a:buNone/>
            </a:pPr>
            <a:r>
              <a:rPr lang="it-IT" sz="1400" b="1" dirty="0">
                <a:solidFill>
                  <a:schemeClr val="dk2"/>
                </a:solidFill>
                <a:latin typeface="Dosis"/>
                <a:sym typeface="Dosis"/>
              </a:rPr>
              <a:t>DATA GATHERING:</a:t>
            </a:r>
            <a:endParaRPr lang="en-GB" sz="1400" b="1" dirty="0">
              <a:solidFill>
                <a:schemeClr val="dk2"/>
              </a:solidFill>
              <a:latin typeface="Dosis"/>
              <a:sym typeface="Dosis"/>
            </a:endParaRPr>
          </a:p>
          <a:p>
            <a:pPr marL="0" indent="0" algn="just">
              <a:buNone/>
            </a:pPr>
            <a:r>
              <a:rPr lang="en-GB" dirty="0"/>
              <a:t>For the Gathering of our data, we let our PCs to be Monitored in a during the execution of a Python code (creation of an image with rectangles and shapes) followed by deletion of the same.</a:t>
            </a:r>
          </a:p>
          <a:p>
            <a:pPr marL="0" indent="0" algn="just">
              <a:buNone/>
            </a:pPr>
            <a:endParaRPr lang="it-IT" dirty="0"/>
          </a:p>
          <a:p>
            <a:pPr marL="0" indent="0" algn="just">
              <a:buNone/>
            </a:pPr>
            <a:endParaRPr dirty="0"/>
          </a:p>
        </p:txBody>
      </p:sp>
    </p:spTree>
    <p:extLst>
      <p:ext uri="{BB962C8B-B14F-4D97-AF65-F5344CB8AC3E}">
        <p14:creationId xmlns:p14="http://schemas.microsoft.com/office/powerpoint/2010/main" val="2191013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r>
              <a:rPr lang="en" dirty="0"/>
              <a:t>2.2: </a:t>
            </a:r>
            <a:r>
              <a:rPr lang="en-GB" dirty="0"/>
              <a:t>Cache Faults Analysis</a:t>
            </a:r>
            <a:endParaRPr dirty="0"/>
          </a:p>
        </p:txBody>
      </p:sp>
      <p:sp>
        <p:nvSpPr>
          <p:cNvPr id="302" name="Google Shape;302;p37"/>
          <p:cNvSpPr txBox="1">
            <a:spLocks noGrp="1"/>
          </p:cNvSpPr>
          <p:nvPr>
            <p:ph type="body" idx="1"/>
          </p:nvPr>
        </p:nvSpPr>
        <p:spPr>
          <a:xfrm>
            <a:off x="720000" y="1302481"/>
            <a:ext cx="7704000" cy="3375600"/>
          </a:xfrm>
          <a:prstGeom prst="rect">
            <a:avLst/>
          </a:prstGeom>
        </p:spPr>
        <p:txBody>
          <a:bodyPr spcFirstLastPara="1" wrap="square" lIns="91425" tIns="91425" rIns="91425" bIns="91425" anchor="ctr" anchorCtr="0">
            <a:noAutofit/>
          </a:bodyPr>
          <a:lstStyle/>
          <a:p>
            <a:pPr marL="0" indent="0">
              <a:buNone/>
            </a:pPr>
            <a:r>
              <a:rPr lang="it-IT" sz="1400" b="1" dirty="0">
                <a:solidFill>
                  <a:schemeClr val="dk2"/>
                </a:solidFill>
                <a:latin typeface="Dosis"/>
                <a:sym typeface="Dosis"/>
              </a:rPr>
              <a:t>2.2.1: GLOBAL COMARISON WITH ANOVA TEST</a:t>
            </a:r>
            <a:r>
              <a:rPr lang="it-IT" b="1" dirty="0">
                <a:solidFill>
                  <a:schemeClr val="dk2"/>
                </a:solidFill>
                <a:latin typeface="Dosis"/>
                <a:sym typeface="Dosis"/>
              </a:rPr>
              <a:t> </a:t>
            </a:r>
          </a:p>
          <a:p>
            <a:pPr marL="0" indent="0" algn="just">
              <a:buNone/>
            </a:pPr>
            <a:r>
              <a:rPr lang="en-US" dirty="0"/>
              <a:t>To check if the </a:t>
            </a:r>
            <a:r>
              <a:rPr lang="en-US" b="1" dirty="0">
                <a:solidFill>
                  <a:srgbClr val="FFFF00"/>
                </a:solidFill>
              </a:rPr>
              <a:t>average</a:t>
            </a:r>
            <a:r>
              <a:rPr lang="en-US" dirty="0"/>
              <a:t> of the </a:t>
            </a:r>
            <a:r>
              <a:rPr lang="en-US" b="1" dirty="0">
                <a:solidFill>
                  <a:srgbClr val="FFFF00"/>
                </a:solidFill>
              </a:rPr>
              <a:t>cache faults </a:t>
            </a:r>
            <a:r>
              <a:rPr lang="en-US" dirty="0"/>
              <a:t>of the three </a:t>
            </a:r>
            <a:r>
              <a:rPr lang="en-US" b="1" dirty="0">
                <a:solidFill>
                  <a:srgbClr val="FFFF00"/>
                </a:solidFill>
              </a:rPr>
              <a:t>computers</a:t>
            </a:r>
            <a:r>
              <a:rPr lang="en-US" dirty="0"/>
              <a:t> are </a:t>
            </a:r>
            <a:r>
              <a:rPr lang="en-US" b="1" dirty="0">
                <a:solidFill>
                  <a:srgbClr val="FFFF00"/>
                </a:solidFill>
              </a:rPr>
              <a:t>equal</a:t>
            </a:r>
            <a:r>
              <a:rPr lang="en-US" dirty="0"/>
              <a:t>, we first import the different datasets, then perform an </a:t>
            </a:r>
            <a:r>
              <a:rPr lang="en-US" b="1" dirty="0" err="1">
                <a:solidFill>
                  <a:srgbClr val="FFFF00"/>
                </a:solidFill>
              </a:rPr>
              <a:t>Anova</a:t>
            </a:r>
            <a:r>
              <a:rPr lang="en-US" b="1" dirty="0">
                <a:solidFill>
                  <a:srgbClr val="FFFF00"/>
                </a:solidFill>
              </a:rPr>
              <a:t> one way </a:t>
            </a:r>
            <a:r>
              <a:rPr lang="en-US" dirty="0"/>
              <a:t>test. It uses the following null and alternative hypotheses:</a:t>
            </a:r>
          </a:p>
          <a:p>
            <a:pPr marL="0" indent="0" algn="just">
              <a:buNone/>
            </a:pPr>
            <a:r>
              <a:rPr lang="en-US" dirty="0"/>
              <a:t>- H0 (</a:t>
            </a:r>
            <a:r>
              <a:rPr lang="en-US" b="1" dirty="0">
                <a:solidFill>
                  <a:srgbClr val="FFFF00"/>
                </a:solidFill>
              </a:rPr>
              <a:t>NULL HYPOTHESIS</a:t>
            </a:r>
            <a:r>
              <a:rPr lang="en-US" dirty="0"/>
              <a:t>): all the population means are equal</a:t>
            </a:r>
          </a:p>
          <a:p>
            <a:pPr marL="0" indent="0" algn="just">
              <a:buNone/>
            </a:pPr>
            <a:r>
              <a:rPr lang="en-US" dirty="0"/>
              <a:t>- H1 (</a:t>
            </a:r>
            <a:r>
              <a:rPr lang="en-US" b="1" dirty="0">
                <a:solidFill>
                  <a:srgbClr val="FFFF00"/>
                </a:solidFill>
              </a:rPr>
              <a:t>ALTERNATIVE HYPOTHESIS</a:t>
            </a:r>
            <a:r>
              <a:rPr lang="en-US" dirty="0"/>
              <a:t>) : at least one population mean is different from the rest.</a:t>
            </a:r>
          </a:p>
          <a:p>
            <a:pPr marL="0" indent="0" algn="just">
              <a:buNone/>
            </a:pPr>
            <a:r>
              <a:rPr lang="en-US" dirty="0"/>
              <a:t>The Null Hypothesis has been </a:t>
            </a:r>
            <a:r>
              <a:rPr lang="en-US" b="1" dirty="0">
                <a:solidFill>
                  <a:srgbClr val="FFFF00"/>
                </a:solidFill>
              </a:rPr>
              <a:t>rejected </a:t>
            </a:r>
            <a:r>
              <a:rPr lang="en-US" dirty="0"/>
              <a:t>since the p-value is less than 0.05.</a:t>
            </a:r>
          </a:p>
          <a:p>
            <a:pPr marL="0" indent="0" algn="just">
              <a:buNone/>
            </a:pPr>
            <a:br>
              <a:rPr lang="en-GB" dirty="0"/>
            </a:br>
            <a:endParaRPr lang="it-IT" dirty="0"/>
          </a:p>
          <a:p>
            <a:pPr marL="0" indent="0">
              <a:buNone/>
            </a:pPr>
            <a:r>
              <a:rPr lang="it-IT" sz="1400" b="1" dirty="0">
                <a:solidFill>
                  <a:schemeClr val="dk2"/>
                </a:solidFill>
                <a:latin typeface="Dosis"/>
                <a:sym typeface="Dosis"/>
              </a:rPr>
              <a:t>2.2.2: PC COMPARISON WITH T-TEST</a:t>
            </a:r>
          </a:p>
          <a:p>
            <a:pPr marL="0" indent="0" algn="just">
              <a:buNone/>
            </a:pPr>
            <a:r>
              <a:rPr lang="en-US" dirty="0"/>
              <a:t>After having performed a global test, we are interested in the </a:t>
            </a:r>
            <a:r>
              <a:rPr lang="en-US" b="1" dirty="0">
                <a:solidFill>
                  <a:srgbClr val="FFFF00"/>
                </a:solidFill>
              </a:rPr>
              <a:t>average</a:t>
            </a:r>
            <a:r>
              <a:rPr lang="en-US" dirty="0"/>
              <a:t> </a:t>
            </a:r>
            <a:r>
              <a:rPr lang="en-US" b="1" dirty="0">
                <a:solidFill>
                  <a:srgbClr val="FFFF00"/>
                </a:solidFill>
              </a:rPr>
              <a:t>number</a:t>
            </a:r>
            <a:r>
              <a:rPr lang="en-US" dirty="0"/>
              <a:t> of </a:t>
            </a:r>
            <a:r>
              <a:rPr lang="en-US" b="1" dirty="0">
                <a:solidFill>
                  <a:srgbClr val="FFFF00"/>
                </a:solidFill>
              </a:rPr>
              <a:t>Cache Faults </a:t>
            </a:r>
            <a:r>
              <a:rPr lang="en-US" dirty="0"/>
              <a:t>for each </a:t>
            </a:r>
            <a:r>
              <a:rPr lang="en-US" b="1" dirty="0">
                <a:solidFill>
                  <a:srgbClr val="FFFF00"/>
                </a:solidFill>
              </a:rPr>
              <a:t>pair</a:t>
            </a:r>
            <a:r>
              <a:rPr lang="en-US" dirty="0"/>
              <a:t> of PCs. Since they appear to be different (not all three are equal) we want to know if at least one of them has an equal average.</a:t>
            </a:r>
          </a:p>
          <a:p>
            <a:pPr marL="0" indent="0" algn="just">
              <a:buNone/>
            </a:pPr>
            <a:r>
              <a:rPr lang="en-US" dirty="0"/>
              <a:t>A two-sample </a:t>
            </a:r>
            <a:r>
              <a:rPr lang="en-US" b="1" dirty="0">
                <a:solidFill>
                  <a:srgbClr val="FFFF00"/>
                </a:solidFill>
              </a:rPr>
              <a:t>T-test </a:t>
            </a:r>
            <a:r>
              <a:rPr lang="en-US" dirty="0"/>
              <a:t>allows us to conclude that only a pair of PC "has the same behavior" . Basically only one of the three t-test does not reject h0, In the other cases, the null hypothesis is always rejected .</a:t>
            </a:r>
          </a:p>
          <a:p>
            <a:pPr marL="0" indent="0" algn="just">
              <a:buNone/>
            </a:pPr>
            <a:endParaRPr lang="it-IT" dirty="0"/>
          </a:p>
          <a:p>
            <a:pPr marL="0" indent="0" algn="just">
              <a:buNone/>
            </a:pPr>
            <a:endParaRPr dirty="0"/>
          </a:p>
        </p:txBody>
      </p:sp>
    </p:spTree>
    <p:extLst>
      <p:ext uri="{BB962C8B-B14F-4D97-AF65-F5344CB8AC3E}">
        <p14:creationId xmlns:p14="http://schemas.microsoft.com/office/powerpoint/2010/main" val="1189290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9"/>
          <p:cNvSpPr/>
          <p:nvPr/>
        </p:nvSpPr>
        <p:spPr>
          <a:xfrm rot="10800000">
            <a:off x="1216500" y="1705030"/>
            <a:ext cx="6711000" cy="27477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9"/>
          <p:cNvSpPr/>
          <p:nvPr/>
        </p:nvSpPr>
        <p:spPr>
          <a:xfrm rot="10800000">
            <a:off x="1216500" y="925370"/>
            <a:ext cx="67110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9"/>
          <p:cNvSpPr txBox="1">
            <a:spLocks noGrp="1"/>
          </p:cNvSpPr>
          <p:nvPr>
            <p:ph type="title"/>
          </p:nvPr>
        </p:nvSpPr>
        <p:spPr>
          <a:xfrm>
            <a:off x="1823550" y="925375"/>
            <a:ext cx="5496900" cy="60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2.2: CONCLUSIONS</a:t>
            </a:r>
            <a:endParaRPr dirty="0"/>
          </a:p>
        </p:txBody>
      </p:sp>
      <p:sp>
        <p:nvSpPr>
          <p:cNvPr id="332" name="Google Shape;332;p39"/>
          <p:cNvSpPr txBox="1">
            <a:spLocks noGrp="1"/>
          </p:cNvSpPr>
          <p:nvPr>
            <p:ph type="subTitle" idx="1"/>
          </p:nvPr>
        </p:nvSpPr>
        <p:spPr>
          <a:xfrm>
            <a:off x="1823625" y="2396075"/>
            <a:ext cx="5496900" cy="1523918"/>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dirty="0"/>
              <a:t>As a Results of our Analysis we have performed over the Memory Component, we can conclude that:</a:t>
            </a:r>
          </a:p>
          <a:p>
            <a:pPr marL="342900" lvl="0" indent="-342900" algn="just">
              <a:buFont typeface="+mj-lt"/>
              <a:buAutoNum type="arabicPeriod"/>
            </a:pPr>
            <a:r>
              <a:rPr lang="en-GB" dirty="0"/>
              <a:t>We computed the Average Cache Faults for each of our Computers and we can conclude that we could reject the null hypothesis since the p-value was less than 0.05. </a:t>
            </a:r>
          </a:p>
          <a:p>
            <a:pPr marL="342900" lvl="0" indent="-342900" algn="just">
              <a:buFont typeface="+mj-lt"/>
              <a:buAutoNum type="arabicPeriod"/>
            </a:pPr>
            <a:r>
              <a:rPr lang="en-GB" dirty="0"/>
              <a:t>Performing the t-test on each pair of PCs led us to the following: not all pc have the same cache faults mean, hence equal performance.</a:t>
            </a:r>
          </a:p>
          <a:p>
            <a:pPr marL="342900" lvl="0" indent="-342900" algn="just" rtl="0">
              <a:spcBef>
                <a:spcPts val="0"/>
              </a:spcBef>
              <a:spcAft>
                <a:spcPts val="0"/>
              </a:spcAft>
              <a:buFont typeface="+mj-lt"/>
              <a:buAutoNum type="arabicPeriod"/>
            </a:pPr>
            <a:endParaRPr lang="en" dirty="0"/>
          </a:p>
        </p:txBody>
      </p:sp>
    </p:spTree>
    <p:extLst>
      <p:ext uri="{BB962C8B-B14F-4D97-AF65-F5344CB8AC3E}">
        <p14:creationId xmlns:p14="http://schemas.microsoft.com/office/powerpoint/2010/main" val="4123388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8"/>
          <p:cNvSpPr/>
          <p:nvPr/>
        </p:nvSpPr>
        <p:spPr>
          <a:xfrm>
            <a:off x="546300" y="463300"/>
            <a:ext cx="8051400" cy="609600"/>
          </a:xfrm>
          <a:prstGeom prst="roundRect">
            <a:avLst>
              <a:gd name="adj" fmla="val 20280"/>
            </a:avLst>
          </a:prstGeom>
          <a:solidFill>
            <a:srgbClr val="2F1C5C"/>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8"/>
          <p:cNvSpPr txBox="1">
            <a:spLocks noGrp="1"/>
          </p:cNvSpPr>
          <p:nvPr>
            <p:ph type="title" idx="9"/>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PROJECT JOURNEY</a:t>
            </a:r>
            <a:endParaRPr dirty="0">
              <a:solidFill>
                <a:schemeClr val="dk2"/>
              </a:solidFill>
              <a:latin typeface="Fjalla One"/>
              <a:ea typeface="Fjalla One"/>
              <a:cs typeface="Fjalla One"/>
              <a:sym typeface="Fjalla One"/>
            </a:endParaRPr>
          </a:p>
        </p:txBody>
      </p:sp>
      <p:sp>
        <p:nvSpPr>
          <p:cNvPr id="309" name="Google Shape;309;p38"/>
          <p:cNvSpPr txBox="1">
            <a:spLocks noGrp="1"/>
          </p:cNvSpPr>
          <p:nvPr>
            <p:ph type="subTitle" idx="5"/>
          </p:nvPr>
        </p:nvSpPr>
        <p:spPr>
          <a:xfrm>
            <a:off x="2735305" y="2958734"/>
            <a:ext cx="548747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Page Faults and Cache Faults Analysis: Bootstrap &amp; T-Test &amp; Physical Disk Linear Regression </a:t>
            </a:r>
            <a:endParaRPr dirty="0"/>
          </a:p>
        </p:txBody>
      </p:sp>
      <p:sp>
        <p:nvSpPr>
          <p:cNvPr id="310" name="Google Shape;310;p38"/>
          <p:cNvSpPr txBox="1">
            <a:spLocks noGrp="1"/>
          </p:cNvSpPr>
          <p:nvPr>
            <p:ph type="title"/>
          </p:nvPr>
        </p:nvSpPr>
        <p:spPr>
          <a:xfrm>
            <a:off x="2715764" y="1372211"/>
            <a:ext cx="24414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PROCESSOR</a:t>
            </a:r>
            <a:endParaRPr dirty="0"/>
          </a:p>
        </p:txBody>
      </p:sp>
      <p:sp>
        <p:nvSpPr>
          <p:cNvPr id="311" name="Google Shape;311;p38"/>
          <p:cNvSpPr txBox="1">
            <a:spLocks noGrp="1"/>
          </p:cNvSpPr>
          <p:nvPr>
            <p:ph type="subTitle" idx="1"/>
          </p:nvPr>
        </p:nvSpPr>
        <p:spPr>
          <a:xfrm>
            <a:off x="2736906" y="1763522"/>
            <a:ext cx="5673445"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Work-Idle Clustering,  Deep Dive into Performances (Time &amp; Accuracy), Best Algorithm Choice, Device Comparison</a:t>
            </a:r>
            <a:endParaRPr dirty="0"/>
          </a:p>
        </p:txBody>
      </p:sp>
      <p:sp>
        <p:nvSpPr>
          <p:cNvPr id="312" name="Google Shape;312;p38"/>
          <p:cNvSpPr txBox="1">
            <a:spLocks noGrp="1"/>
          </p:cNvSpPr>
          <p:nvPr>
            <p:ph type="title" idx="2"/>
          </p:nvPr>
        </p:nvSpPr>
        <p:spPr>
          <a:xfrm>
            <a:off x="2715764" y="2593034"/>
            <a:ext cx="4265066"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MEMORY &amp; PHYSICAL DISK</a:t>
            </a:r>
            <a:endParaRPr dirty="0"/>
          </a:p>
        </p:txBody>
      </p:sp>
      <p:sp>
        <p:nvSpPr>
          <p:cNvPr id="313" name="Google Shape;313;p38"/>
          <p:cNvSpPr txBox="1">
            <a:spLocks noGrp="1"/>
          </p:cNvSpPr>
          <p:nvPr>
            <p:ph type="subTitle" idx="3"/>
          </p:nvPr>
        </p:nvSpPr>
        <p:spPr>
          <a:xfrm>
            <a:off x="2735304" y="4137774"/>
            <a:ext cx="5487471"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Linear Regression with Cook Distance &amp; Leverage Adjustments, Final Comparison with Correlation Matrix</a:t>
            </a:r>
            <a:endParaRPr dirty="0"/>
          </a:p>
        </p:txBody>
      </p:sp>
      <p:sp>
        <p:nvSpPr>
          <p:cNvPr id="314" name="Google Shape;314;p38"/>
          <p:cNvSpPr txBox="1">
            <a:spLocks noGrp="1"/>
          </p:cNvSpPr>
          <p:nvPr>
            <p:ph type="title" idx="4"/>
          </p:nvPr>
        </p:nvSpPr>
        <p:spPr>
          <a:xfrm>
            <a:off x="2736907" y="3767258"/>
            <a:ext cx="4496233"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CACHE AND FINAL COMPARISON</a:t>
            </a:r>
            <a:endParaRPr dirty="0"/>
          </a:p>
        </p:txBody>
      </p:sp>
      <p:sp>
        <p:nvSpPr>
          <p:cNvPr id="315" name="Google Shape;315;p38"/>
          <p:cNvSpPr/>
          <p:nvPr/>
        </p:nvSpPr>
        <p:spPr>
          <a:xfrm>
            <a:off x="1855958" y="1366080"/>
            <a:ext cx="832200" cy="832200"/>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txBox="1">
            <a:spLocks noGrp="1"/>
          </p:cNvSpPr>
          <p:nvPr>
            <p:ph type="title" idx="6"/>
          </p:nvPr>
        </p:nvSpPr>
        <p:spPr>
          <a:xfrm>
            <a:off x="1883564" y="155506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17" name="Google Shape;317;p38"/>
          <p:cNvSpPr/>
          <p:nvPr/>
        </p:nvSpPr>
        <p:spPr>
          <a:xfrm>
            <a:off x="1883564" y="2566524"/>
            <a:ext cx="832200" cy="832200"/>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txBox="1">
            <a:spLocks noGrp="1"/>
          </p:cNvSpPr>
          <p:nvPr>
            <p:ph type="title" idx="8"/>
          </p:nvPr>
        </p:nvSpPr>
        <p:spPr>
          <a:xfrm>
            <a:off x="1932314" y="275896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19" name="Google Shape;319;p38"/>
          <p:cNvSpPr/>
          <p:nvPr/>
        </p:nvSpPr>
        <p:spPr>
          <a:xfrm>
            <a:off x="1883564" y="3767258"/>
            <a:ext cx="832200" cy="832200"/>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txBox="1">
            <a:spLocks noGrp="1"/>
          </p:cNvSpPr>
          <p:nvPr>
            <p:ph type="title" idx="7"/>
          </p:nvPr>
        </p:nvSpPr>
        <p:spPr>
          <a:xfrm>
            <a:off x="1904708" y="395955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6" name="Google Shape;10575;p86">
            <a:extLst>
              <a:ext uri="{FF2B5EF4-FFF2-40B4-BE49-F238E27FC236}">
                <a16:creationId xmlns:a16="http://schemas.microsoft.com/office/drawing/2014/main" id="{63E2AE03-13CB-3B11-8C18-30AB42920158}"/>
              </a:ext>
            </a:extLst>
          </p:cNvPr>
          <p:cNvSpPr/>
          <p:nvPr/>
        </p:nvSpPr>
        <p:spPr>
          <a:xfrm>
            <a:off x="1360571" y="1594888"/>
            <a:ext cx="372371" cy="367946"/>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575;p86">
            <a:extLst>
              <a:ext uri="{FF2B5EF4-FFF2-40B4-BE49-F238E27FC236}">
                <a16:creationId xmlns:a16="http://schemas.microsoft.com/office/drawing/2014/main" id="{EEA03C1C-5E05-B724-A007-D54E6A0F88BE}"/>
              </a:ext>
            </a:extLst>
          </p:cNvPr>
          <p:cNvSpPr/>
          <p:nvPr/>
        </p:nvSpPr>
        <p:spPr>
          <a:xfrm>
            <a:off x="1360570" y="2798651"/>
            <a:ext cx="372371" cy="367946"/>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575;p86">
            <a:extLst>
              <a:ext uri="{FF2B5EF4-FFF2-40B4-BE49-F238E27FC236}">
                <a16:creationId xmlns:a16="http://schemas.microsoft.com/office/drawing/2014/main" id="{B78CC28C-C5F3-825E-33E5-819BEBC177BB}"/>
              </a:ext>
            </a:extLst>
          </p:cNvPr>
          <p:cNvSpPr/>
          <p:nvPr/>
        </p:nvSpPr>
        <p:spPr>
          <a:xfrm>
            <a:off x="1360569" y="3998588"/>
            <a:ext cx="372371" cy="367946"/>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r>
              <a:rPr lang="en" dirty="0"/>
              <a:t>2.3: </a:t>
            </a:r>
            <a:r>
              <a:rPr lang="en-GB" dirty="0"/>
              <a:t>Physical Disk Analysis</a:t>
            </a:r>
            <a:endParaRPr dirty="0"/>
          </a:p>
        </p:txBody>
      </p:sp>
      <p:sp>
        <p:nvSpPr>
          <p:cNvPr id="302" name="Google Shape;302;p37"/>
          <p:cNvSpPr txBox="1">
            <a:spLocks noGrp="1"/>
          </p:cNvSpPr>
          <p:nvPr>
            <p:ph type="body" idx="1"/>
          </p:nvPr>
        </p:nvSpPr>
        <p:spPr>
          <a:xfrm>
            <a:off x="720000" y="1302481"/>
            <a:ext cx="7704000" cy="3375600"/>
          </a:xfrm>
          <a:prstGeom prst="rect">
            <a:avLst/>
          </a:prstGeom>
        </p:spPr>
        <p:txBody>
          <a:bodyPr spcFirstLastPara="1" wrap="square" lIns="91425" tIns="91425" rIns="91425" bIns="91425" anchor="ctr" anchorCtr="0">
            <a:noAutofit/>
          </a:bodyPr>
          <a:lstStyle/>
          <a:p>
            <a:pPr marL="0" indent="0">
              <a:buNone/>
            </a:pPr>
            <a:r>
              <a:rPr lang="it-IT" sz="1400" b="1" dirty="0">
                <a:solidFill>
                  <a:schemeClr val="dk2"/>
                </a:solidFill>
                <a:latin typeface="Dosis"/>
                <a:sym typeface="Dosis"/>
              </a:rPr>
              <a:t>INTRODUCTION</a:t>
            </a:r>
            <a:r>
              <a:rPr lang="it-IT" b="1" dirty="0">
                <a:solidFill>
                  <a:schemeClr val="dk2"/>
                </a:solidFill>
                <a:latin typeface="Dosis"/>
                <a:sym typeface="Dosis"/>
              </a:rPr>
              <a:t>:</a:t>
            </a:r>
            <a:endParaRPr lang="en-GB" b="1" dirty="0">
              <a:solidFill>
                <a:schemeClr val="dk2"/>
              </a:solidFill>
              <a:latin typeface="Dosis"/>
              <a:sym typeface="Dosis"/>
            </a:endParaRPr>
          </a:p>
          <a:p>
            <a:pPr marL="0" indent="0" algn="just">
              <a:buNone/>
            </a:pPr>
            <a:r>
              <a:rPr lang="en-GB" dirty="0"/>
              <a:t>For this Analysis, we focus our attention on the relation between: </a:t>
            </a:r>
          </a:p>
          <a:p>
            <a:pPr marL="171450" indent="-171450" algn="just">
              <a:buFont typeface="Arial" panose="020B0604020202020204" pitchFamily="34" charset="0"/>
              <a:buChar char="•"/>
            </a:pPr>
            <a:r>
              <a:rPr lang="en-GB" b="1" dirty="0">
                <a:solidFill>
                  <a:srgbClr val="FFFF00"/>
                </a:solidFill>
              </a:rPr>
              <a:t>%Disk Time:</a:t>
            </a:r>
            <a:r>
              <a:rPr lang="en-GB" dirty="0"/>
              <a:t> It is the percentage of elapsed time that the selected disk drive is servicing read requests or write requests. </a:t>
            </a:r>
          </a:p>
          <a:p>
            <a:pPr marL="171450" indent="-171450" algn="just">
              <a:buFont typeface="Arial" panose="020B0604020202020204" pitchFamily="34" charset="0"/>
              <a:buChar char="•"/>
            </a:pPr>
            <a:r>
              <a:rPr lang="en-GB" b="1" dirty="0">
                <a:solidFill>
                  <a:srgbClr val="FFFF00"/>
                </a:solidFill>
              </a:rPr>
              <a:t>Average Disk Write Queue Length: </a:t>
            </a:r>
            <a:r>
              <a:rPr lang="en-GB" dirty="0"/>
              <a:t>It keeps track of the number of write requests that are queued and waiting for a disk during the sample interval, as well as requests in service.</a:t>
            </a:r>
          </a:p>
          <a:p>
            <a:pPr marL="0" indent="0">
              <a:buNone/>
            </a:pPr>
            <a:endParaRPr lang="en-GB" dirty="0"/>
          </a:p>
          <a:p>
            <a:pPr marL="0" indent="0">
              <a:buNone/>
            </a:pPr>
            <a:r>
              <a:rPr lang="it-IT" sz="1400" b="1" dirty="0">
                <a:solidFill>
                  <a:schemeClr val="dk2"/>
                </a:solidFill>
                <a:latin typeface="Dosis"/>
                <a:sym typeface="Dosis"/>
              </a:rPr>
              <a:t>OBJECTIVE:</a:t>
            </a:r>
          </a:p>
          <a:p>
            <a:pPr marL="0" indent="0" algn="just">
              <a:buNone/>
            </a:pPr>
            <a:r>
              <a:rPr lang="en-GB" dirty="0"/>
              <a:t>The aim of this study is to </a:t>
            </a:r>
            <a:r>
              <a:rPr lang="en-GB" b="1" dirty="0">
                <a:solidFill>
                  <a:srgbClr val="FFFF00"/>
                </a:solidFill>
              </a:rPr>
              <a:t>Find</a:t>
            </a:r>
            <a:r>
              <a:rPr lang="en-GB" dirty="0"/>
              <a:t> and, eventually, highlight </a:t>
            </a:r>
            <a:r>
              <a:rPr lang="en-GB" b="1" dirty="0">
                <a:solidFill>
                  <a:srgbClr val="FFFF00"/>
                </a:solidFill>
              </a:rPr>
              <a:t>a Relation </a:t>
            </a:r>
            <a:r>
              <a:rPr lang="en-GB" dirty="0"/>
              <a:t>between the two aspects. We also aim to try to foresee a new sample of this two attributes. </a:t>
            </a:r>
          </a:p>
          <a:p>
            <a:pPr marL="0" indent="0">
              <a:buNone/>
            </a:pPr>
            <a:endParaRPr lang="en-GB" dirty="0"/>
          </a:p>
          <a:p>
            <a:pPr marL="0" indent="0">
              <a:buNone/>
            </a:pPr>
            <a:r>
              <a:rPr lang="it-IT" sz="1400" b="1" dirty="0">
                <a:solidFill>
                  <a:schemeClr val="dk2"/>
                </a:solidFill>
                <a:latin typeface="Dosis"/>
                <a:sym typeface="Dosis"/>
              </a:rPr>
              <a:t>DATA GATHERING:</a:t>
            </a:r>
            <a:endParaRPr lang="en-GB" sz="1400" b="1" dirty="0">
              <a:solidFill>
                <a:schemeClr val="dk2"/>
              </a:solidFill>
              <a:latin typeface="Dosis"/>
              <a:sym typeface="Dosis"/>
            </a:endParaRPr>
          </a:p>
          <a:p>
            <a:pPr marL="0" indent="0" algn="just">
              <a:buNone/>
            </a:pPr>
            <a:r>
              <a:rPr lang="en-GB" dirty="0"/>
              <a:t>For the Gathering of our data, we let our PCs to be Monitored in a during the execution of a Python code (creation of an image with rectangles and shapes) followed by deletion of the same.</a:t>
            </a:r>
          </a:p>
          <a:p>
            <a:pPr marL="0" indent="0" algn="just">
              <a:buNone/>
            </a:pPr>
            <a:endParaRPr lang="it-IT" dirty="0"/>
          </a:p>
          <a:p>
            <a:pPr marL="0" indent="0" algn="just">
              <a:buNone/>
            </a:pPr>
            <a:endParaRPr lang="en-IT" dirty="0"/>
          </a:p>
          <a:p>
            <a:pPr marL="0" indent="0" algn="just">
              <a:buNone/>
            </a:pPr>
            <a:endParaRPr dirty="0"/>
          </a:p>
        </p:txBody>
      </p:sp>
    </p:spTree>
    <p:extLst>
      <p:ext uri="{BB962C8B-B14F-4D97-AF65-F5344CB8AC3E}">
        <p14:creationId xmlns:p14="http://schemas.microsoft.com/office/powerpoint/2010/main" val="3522317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r>
              <a:rPr lang="en" dirty="0"/>
              <a:t>2.3: </a:t>
            </a:r>
            <a:r>
              <a:rPr lang="en-GB" dirty="0"/>
              <a:t>Physical Disk Analysis</a:t>
            </a:r>
            <a:endParaRPr dirty="0"/>
          </a:p>
        </p:txBody>
      </p:sp>
      <p:sp>
        <p:nvSpPr>
          <p:cNvPr id="302" name="Google Shape;302;p37"/>
          <p:cNvSpPr txBox="1">
            <a:spLocks noGrp="1"/>
          </p:cNvSpPr>
          <p:nvPr>
            <p:ph type="body" idx="1"/>
          </p:nvPr>
        </p:nvSpPr>
        <p:spPr>
          <a:xfrm>
            <a:off x="720000" y="1302481"/>
            <a:ext cx="7704000" cy="2395759"/>
          </a:xfrm>
          <a:prstGeom prst="rect">
            <a:avLst/>
          </a:prstGeom>
        </p:spPr>
        <p:txBody>
          <a:bodyPr spcFirstLastPara="1" wrap="square" lIns="91425" tIns="91425" rIns="91425" bIns="91425" anchor="ctr" anchorCtr="0">
            <a:noAutofit/>
          </a:bodyPr>
          <a:lstStyle/>
          <a:p>
            <a:pPr marL="0" indent="0">
              <a:buNone/>
            </a:pPr>
            <a:r>
              <a:rPr lang="it-IT" b="1" dirty="0">
                <a:solidFill>
                  <a:schemeClr val="dk2"/>
                </a:solidFill>
                <a:latin typeface="Dosis"/>
                <a:sym typeface="Dosis"/>
              </a:rPr>
              <a:t>2.3.1:  FEATURES SELECTION</a:t>
            </a:r>
            <a:endParaRPr lang="en-GB" b="1" dirty="0">
              <a:solidFill>
                <a:schemeClr val="dk2"/>
              </a:solidFill>
              <a:latin typeface="Dosis"/>
              <a:sym typeface="Dosis"/>
            </a:endParaRPr>
          </a:p>
          <a:p>
            <a:pPr marL="0" indent="0" algn="just">
              <a:buNone/>
            </a:pPr>
            <a:r>
              <a:rPr lang="en-US" dirty="0"/>
              <a:t>We started plotting a pair plot of all the features we tracked from our physical disk. We focused our attention on the relation between the Average disk write queue length and the '%Disk Time' that seem to have a great correlation and model two important aspects of that component.</a:t>
            </a:r>
          </a:p>
          <a:p>
            <a:pPr marL="0" indent="0" algn="just">
              <a:buNone/>
            </a:pPr>
            <a:r>
              <a:rPr lang="en-US" dirty="0"/>
              <a:t>The </a:t>
            </a:r>
            <a:r>
              <a:rPr lang="en-US" b="1" dirty="0">
                <a:solidFill>
                  <a:srgbClr val="FFFF00"/>
                </a:solidFill>
              </a:rPr>
              <a:t>'%Disk Time' </a:t>
            </a:r>
            <a:r>
              <a:rPr lang="en-US" dirty="0"/>
              <a:t>is the percentage of elapsed time that the selected disk drive is servicing read requests or write requests. </a:t>
            </a:r>
          </a:p>
          <a:p>
            <a:pPr marL="0" indent="0" algn="just">
              <a:buNone/>
            </a:pPr>
            <a:r>
              <a:rPr lang="en-US" dirty="0"/>
              <a:t>The </a:t>
            </a:r>
            <a:r>
              <a:rPr lang="en-US" b="1" dirty="0">
                <a:solidFill>
                  <a:srgbClr val="FFFF00"/>
                </a:solidFill>
              </a:rPr>
              <a:t>Average Disk Write Queue Length </a:t>
            </a:r>
            <a:r>
              <a:rPr lang="en-US" dirty="0"/>
              <a:t>tracks the number of write requests that are queued and waiting for a disk during the sample interval, as well as requests in service. As a result, this might overstate activity. If more </a:t>
            </a:r>
          </a:p>
          <a:p>
            <a:pPr marL="0" indent="0" algn="just">
              <a:buNone/>
            </a:pPr>
            <a:endParaRPr lang="en-GB" dirty="0"/>
          </a:p>
          <a:p>
            <a:pPr marL="0" indent="0">
              <a:buNone/>
            </a:pPr>
            <a:r>
              <a:rPr lang="it-IT" sz="1400" b="1" dirty="0">
                <a:solidFill>
                  <a:schemeClr val="dk2"/>
                </a:solidFill>
                <a:latin typeface="Dosis"/>
                <a:sym typeface="Dosis"/>
              </a:rPr>
              <a:t>2.3.2: LINAR REGRESSION</a:t>
            </a:r>
          </a:p>
          <a:p>
            <a:pPr marL="0" indent="0" algn="just">
              <a:buNone/>
            </a:pPr>
            <a:r>
              <a:rPr lang="en-US" dirty="0"/>
              <a:t>To check if our assumption is correct we perform </a:t>
            </a:r>
            <a:r>
              <a:rPr lang="en-US" b="1" dirty="0">
                <a:solidFill>
                  <a:srgbClr val="FFFF00"/>
                </a:solidFill>
              </a:rPr>
              <a:t>linear regression </a:t>
            </a:r>
            <a:r>
              <a:rPr lang="en-US" dirty="0"/>
              <a:t>and check the </a:t>
            </a:r>
            <a:r>
              <a:rPr lang="en-US" b="1" dirty="0" err="1">
                <a:solidFill>
                  <a:srgbClr val="FFFF00"/>
                </a:solidFill>
              </a:rPr>
              <a:t>R^squared</a:t>
            </a:r>
            <a:r>
              <a:rPr lang="en-US" b="1" dirty="0">
                <a:solidFill>
                  <a:srgbClr val="FFFF00"/>
                </a:solidFill>
              </a:rPr>
              <a:t> </a:t>
            </a:r>
            <a:r>
              <a:rPr lang="en-US" dirty="0"/>
              <a:t>value to see  how well it fits our data.</a:t>
            </a:r>
            <a:endParaRPr lang="en-IT" dirty="0"/>
          </a:p>
          <a:p>
            <a:pPr marL="0" indent="0" algn="just">
              <a:buNone/>
            </a:pPr>
            <a:endParaRPr dirty="0"/>
          </a:p>
        </p:txBody>
      </p:sp>
      <p:pic>
        <p:nvPicPr>
          <p:cNvPr id="5" name="Picture 4" descr="Text&#10;&#10;Description automatically generated">
            <a:extLst>
              <a:ext uri="{FF2B5EF4-FFF2-40B4-BE49-F238E27FC236}">
                <a16:creationId xmlns:a16="http://schemas.microsoft.com/office/drawing/2014/main" id="{510B9DCF-039A-380A-427F-34EE07DDC8E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9095"/>
          <a:stretch/>
        </p:blipFill>
        <p:spPr>
          <a:xfrm>
            <a:off x="2764251" y="3409772"/>
            <a:ext cx="3615497" cy="1536447"/>
          </a:xfrm>
          <a:prstGeom prst="rect">
            <a:avLst/>
          </a:prstGeom>
        </p:spPr>
      </p:pic>
    </p:spTree>
    <p:extLst>
      <p:ext uri="{BB962C8B-B14F-4D97-AF65-F5344CB8AC3E}">
        <p14:creationId xmlns:p14="http://schemas.microsoft.com/office/powerpoint/2010/main" val="1349057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9"/>
          <p:cNvSpPr/>
          <p:nvPr/>
        </p:nvSpPr>
        <p:spPr>
          <a:xfrm rot="10800000">
            <a:off x="1216500" y="1705030"/>
            <a:ext cx="6711000" cy="25131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9"/>
          <p:cNvSpPr/>
          <p:nvPr/>
        </p:nvSpPr>
        <p:spPr>
          <a:xfrm rot="10800000">
            <a:off x="1216500" y="925370"/>
            <a:ext cx="67110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9"/>
          <p:cNvSpPr txBox="1">
            <a:spLocks noGrp="1"/>
          </p:cNvSpPr>
          <p:nvPr>
            <p:ph type="title"/>
          </p:nvPr>
        </p:nvSpPr>
        <p:spPr>
          <a:xfrm>
            <a:off x="1823550" y="925375"/>
            <a:ext cx="5496900" cy="60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2.3: CONCLUSIONS</a:t>
            </a:r>
            <a:endParaRPr dirty="0"/>
          </a:p>
        </p:txBody>
      </p:sp>
      <p:sp>
        <p:nvSpPr>
          <p:cNvPr id="332" name="Google Shape;332;p39"/>
          <p:cNvSpPr txBox="1">
            <a:spLocks noGrp="1"/>
          </p:cNvSpPr>
          <p:nvPr>
            <p:ph type="subTitle" idx="1"/>
          </p:nvPr>
        </p:nvSpPr>
        <p:spPr>
          <a:xfrm>
            <a:off x="1823625" y="2396075"/>
            <a:ext cx="5496900" cy="11310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dirty="0"/>
              <a:t>As Results of our Analysis we have performed over the Physical Disk Component, we can conclude that:</a:t>
            </a:r>
          </a:p>
          <a:p>
            <a:pPr marL="342900" lvl="0" indent="-342900" algn="just">
              <a:buFont typeface="+mj-lt"/>
              <a:buAutoNum type="arabicPeriod"/>
            </a:pPr>
            <a:r>
              <a:rPr lang="en" dirty="0"/>
              <a:t>We have found a very strong Relation between the two features, through the application of the Linear Regression. </a:t>
            </a:r>
            <a:r>
              <a:rPr lang="en-GB" dirty="0"/>
              <a:t>We get a high </a:t>
            </a:r>
            <a:r>
              <a:rPr lang="en-GB" dirty="0" err="1"/>
              <a:t>R_Squared</a:t>
            </a:r>
            <a:r>
              <a:rPr lang="en-GB" dirty="0"/>
              <a:t> value(a measure of how close the data points are to the fitted line). </a:t>
            </a:r>
            <a:endParaRPr lang="en" dirty="0"/>
          </a:p>
        </p:txBody>
      </p:sp>
    </p:spTree>
    <p:extLst>
      <p:ext uri="{BB962C8B-B14F-4D97-AF65-F5344CB8AC3E}">
        <p14:creationId xmlns:p14="http://schemas.microsoft.com/office/powerpoint/2010/main" val="2335642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p:nvPr/>
        </p:nvSpPr>
        <p:spPr>
          <a:xfrm>
            <a:off x="1216500" y="925370"/>
            <a:ext cx="6711000" cy="25131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p:nvPr/>
        </p:nvSpPr>
        <p:spPr>
          <a:xfrm>
            <a:off x="1216500" y="3608530"/>
            <a:ext cx="67110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p:nvPr/>
        </p:nvSpPr>
        <p:spPr>
          <a:xfrm>
            <a:off x="2387836" y="1597570"/>
            <a:ext cx="1168800" cy="1168800"/>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txBox="1">
            <a:spLocks noGrp="1"/>
          </p:cNvSpPr>
          <p:nvPr>
            <p:ph type="title"/>
          </p:nvPr>
        </p:nvSpPr>
        <p:spPr>
          <a:xfrm>
            <a:off x="3723166" y="1787770"/>
            <a:ext cx="4272574" cy="7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CACHE &amp; FINAL COMPARISON</a:t>
            </a:r>
            <a:endParaRPr dirty="0"/>
          </a:p>
        </p:txBody>
      </p:sp>
      <p:sp>
        <p:nvSpPr>
          <p:cNvPr id="375" name="Google Shape;375;p41"/>
          <p:cNvSpPr txBox="1">
            <a:spLocks noGrp="1"/>
          </p:cNvSpPr>
          <p:nvPr>
            <p:ph type="title" idx="2"/>
          </p:nvPr>
        </p:nvSpPr>
        <p:spPr>
          <a:xfrm>
            <a:off x="2456076" y="1724770"/>
            <a:ext cx="1041594"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76" name="Google Shape;376;p41"/>
          <p:cNvSpPr txBox="1">
            <a:spLocks noGrp="1"/>
          </p:cNvSpPr>
          <p:nvPr>
            <p:ph type="subTitle" idx="1"/>
          </p:nvPr>
        </p:nvSpPr>
        <p:spPr>
          <a:xfrm>
            <a:off x="1216499" y="3675970"/>
            <a:ext cx="6926877" cy="434700"/>
          </a:xfrm>
          <a:prstGeom prst="rect">
            <a:avLst/>
          </a:prstGeom>
        </p:spPr>
        <p:txBody>
          <a:bodyPr spcFirstLastPara="1" wrap="square" lIns="91425" tIns="91425" rIns="91425" bIns="91425" anchor="ctr" anchorCtr="0">
            <a:noAutofit/>
          </a:bodyPr>
          <a:lstStyle/>
          <a:p>
            <a:pPr marL="0" lvl="0" indent="0" algn="l"/>
            <a:r>
              <a:rPr lang="en-GB" sz="1000" dirty="0"/>
              <a:t>Linear Regression with Cook Distance &amp; Leverage Adjustments, Final Comparison with Correlation Matrix</a:t>
            </a:r>
          </a:p>
        </p:txBody>
      </p:sp>
    </p:spTree>
    <p:extLst>
      <p:ext uri="{BB962C8B-B14F-4D97-AF65-F5344CB8AC3E}">
        <p14:creationId xmlns:p14="http://schemas.microsoft.com/office/powerpoint/2010/main" val="846838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r>
              <a:rPr lang="en" dirty="0"/>
              <a:t>TASK EXPLANATION</a:t>
            </a:r>
            <a:endParaRPr dirty="0"/>
          </a:p>
        </p:txBody>
      </p:sp>
      <p:sp>
        <p:nvSpPr>
          <p:cNvPr id="302" name="Google Shape;302;p37"/>
          <p:cNvSpPr txBox="1">
            <a:spLocks noGrp="1"/>
          </p:cNvSpPr>
          <p:nvPr>
            <p:ph type="body" idx="1"/>
          </p:nvPr>
        </p:nvSpPr>
        <p:spPr>
          <a:xfrm>
            <a:off x="720000" y="1405719"/>
            <a:ext cx="7704000" cy="3272362"/>
          </a:xfrm>
          <a:prstGeom prst="rect">
            <a:avLst/>
          </a:prstGeom>
        </p:spPr>
        <p:txBody>
          <a:bodyPr spcFirstLastPara="1" wrap="square" lIns="91425" tIns="91425" rIns="91425" bIns="91425" anchor="ctr" anchorCtr="0">
            <a:noAutofit/>
          </a:bodyPr>
          <a:lstStyle/>
          <a:p>
            <a:pPr marL="158750" indent="0" algn="just">
              <a:buNone/>
            </a:pPr>
            <a:endParaRPr lang="en-GB" dirty="0"/>
          </a:p>
          <a:p>
            <a:pPr marL="158750" indent="0" algn="just">
              <a:buNone/>
            </a:pPr>
            <a:endParaRPr lang="en-GB" dirty="0"/>
          </a:p>
          <a:p>
            <a:pPr marL="158750" indent="0" algn="just">
              <a:buNone/>
            </a:pPr>
            <a:endParaRPr lang="en-GB" dirty="0"/>
          </a:p>
          <a:p>
            <a:pPr marL="158750" indent="0" algn="just">
              <a:buNone/>
            </a:pPr>
            <a:endParaRPr lang="en-GB" dirty="0"/>
          </a:p>
          <a:p>
            <a:pPr marL="0" indent="0" algn="just">
              <a:buNone/>
            </a:pPr>
            <a:endParaRPr lang="en-GB" dirty="0"/>
          </a:p>
          <a:p>
            <a:pPr marL="0" indent="0" algn="just">
              <a:buNone/>
            </a:pPr>
            <a:endParaRPr lang="en-GB" dirty="0"/>
          </a:p>
          <a:p>
            <a:pPr marL="0" indent="0" algn="just">
              <a:buNone/>
            </a:pPr>
            <a:r>
              <a:rPr lang="en-GB" dirty="0"/>
              <a:t>The </a:t>
            </a:r>
            <a:r>
              <a:rPr lang="en-GB" b="1" dirty="0">
                <a:solidFill>
                  <a:srgbClr val="FFFF00"/>
                </a:solidFill>
              </a:rPr>
              <a:t>Cache </a:t>
            </a:r>
            <a:r>
              <a:rPr lang="en-GB" dirty="0">
                <a:solidFill>
                  <a:schemeClr val="bg1"/>
                </a:solidFill>
              </a:rPr>
              <a:t>is a place for hiding or storing things. It is a small amount of faster, more expensive memory used to improve the performance of recently of frequently accessed data. Cached data is stored temporarily in an accessible storage media that is local to the cache client and separate from the main storage. Cache decreases data access time and reduces latency. When a cache client attempts to access data, it first checks the cache. If the data is found there, that is referred to as a cache hit. The percent of attempts that result in a cache hit is called the cache hit ratio. </a:t>
            </a:r>
            <a:endParaRPr lang="it-IT" sz="1400" dirty="0">
              <a:solidFill>
                <a:schemeClr val="dk2"/>
              </a:solidFill>
              <a:highlight>
                <a:srgbClr val="FFFF00"/>
              </a:highlight>
              <a:latin typeface="Dosis"/>
              <a:sym typeface="Dosis"/>
            </a:endParaRPr>
          </a:p>
          <a:p>
            <a:pPr marL="0" indent="0" algn="just">
              <a:buNone/>
            </a:pPr>
            <a:endParaRPr lang="it-IT" sz="1400" dirty="0">
              <a:solidFill>
                <a:schemeClr val="dk2"/>
              </a:solidFill>
              <a:latin typeface="Dosis"/>
              <a:sym typeface="Dosis"/>
            </a:endParaRPr>
          </a:p>
          <a:p>
            <a:pPr marL="0" indent="0" algn="just">
              <a:buNone/>
            </a:pPr>
            <a:r>
              <a:rPr lang="it-IT" sz="1400" dirty="0">
                <a:solidFill>
                  <a:schemeClr val="dk2"/>
                </a:solidFill>
                <a:latin typeface="Dosis"/>
                <a:sym typeface="Dosis"/>
              </a:rPr>
              <a:t>TASKS:</a:t>
            </a:r>
          </a:p>
          <a:p>
            <a:pPr marL="0" indent="0" algn="just">
              <a:buNone/>
            </a:pPr>
            <a:r>
              <a:rPr lang="it-IT" dirty="0"/>
              <a:t>The last part of </a:t>
            </a:r>
            <a:r>
              <a:rPr lang="it-IT" dirty="0" err="1"/>
              <a:t>our</a:t>
            </a:r>
            <a:r>
              <a:rPr lang="it-IT" dirty="0"/>
              <a:t> </a:t>
            </a:r>
            <a:r>
              <a:rPr lang="it-IT" dirty="0" err="1"/>
              <a:t>Statistics</a:t>
            </a:r>
            <a:r>
              <a:rPr lang="it-IT" dirty="0"/>
              <a:t> </a:t>
            </a:r>
            <a:r>
              <a:rPr lang="it-IT" dirty="0" err="1"/>
              <a:t>journey</a:t>
            </a:r>
            <a:r>
              <a:rPr lang="it-IT" dirty="0"/>
              <a:t> is </a:t>
            </a:r>
            <a:r>
              <a:rPr lang="it-IT" dirty="0" err="1"/>
              <a:t>divided</a:t>
            </a:r>
            <a:r>
              <a:rPr lang="it-IT" dirty="0"/>
              <a:t> as follows:</a:t>
            </a:r>
          </a:p>
          <a:p>
            <a:pPr marL="0" indent="0" algn="just">
              <a:buNone/>
            </a:pPr>
            <a:r>
              <a:rPr lang="en-GB" dirty="0"/>
              <a:t>3.: Cache Focus </a:t>
            </a:r>
          </a:p>
          <a:p>
            <a:pPr marL="0" indent="0" algn="just">
              <a:buNone/>
            </a:pPr>
            <a:r>
              <a:rPr lang="en-GB" dirty="0"/>
              <a:t>4 : Final Comparison among different features of PC principal components</a:t>
            </a:r>
          </a:p>
          <a:p>
            <a:pPr marL="0" indent="0" algn="just">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br>
              <a:rPr lang="en-GB" dirty="0"/>
            </a:br>
            <a:endParaRPr lang="en-GB" dirty="0"/>
          </a:p>
          <a:p>
            <a:pPr marL="0" indent="0" algn="just">
              <a:buNone/>
            </a:pPr>
            <a:endParaRPr lang="en-GB" dirty="0"/>
          </a:p>
          <a:p>
            <a:pPr marL="0" indent="0" algn="just">
              <a:buNone/>
            </a:pPr>
            <a:endParaRPr dirty="0"/>
          </a:p>
        </p:txBody>
      </p:sp>
      <p:pic>
        <p:nvPicPr>
          <p:cNvPr id="5" name="Immagine 4" descr="Immagine che contiene testo, dispositivo, calibro&#10;&#10;Descrizione generata automaticamente">
            <a:extLst>
              <a:ext uri="{FF2B5EF4-FFF2-40B4-BE49-F238E27FC236}">
                <a16:creationId xmlns:a16="http://schemas.microsoft.com/office/drawing/2014/main" id="{7B61C5C2-CD93-01BB-C343-39B933F82921}"/>
              </a:ext>
            </a:extLst>
          </p:cNvPr>
          <p:cNvPicPr>
            <a:picLocks noChangeAspect="1"/>
          </p:cNvPicPr>
          <p:nvPr/>
        </p:nvPicPr>
        <p:blipFill>
          <a:blip r:embed="rId3"/>
          <a:stretch>
            <a:fillRect/>
          </a:stretch>
        </p:blipFill>
        <p:spPr>
          <a:xfrm>
            <a:off x="5343099" y="3462204"/>
            <a:ext cx="2780365" cy="740740"/>
          </a:xfrm>
          <a:prstGeom prst="rect">
            <a:avLst/>
          </a:prstGeom>
        </p:spPr>
      </p:pic>
      <p:pic>
        <p:nvPicPr>
          <p:cNvPr id="6" name="Picture 5">
            <a:extLst>
              <a:ext uri="{FF2B5EF4-FFF2-40B4-BE49-F238E27FC236}">
                <a16:creationId xmlns:a16="http://schemas.microsoft.com/office/drawing/2014/main" id="{3A0D112F-9116-DF18-B888-EEE2B2532930}"/>
              </a:ext>
            </a:extLst>
          </p:cNvPr>
          <p:cNvPicPr>
            <a:picLocks noChangeAspect="1"/>
          </p:cNvPicPr>
          <p:nvPr/>
        </p:nvPicPr>
        <p:blipFill>
          <a:blip r:embed="rId4"/>
          <a:stretch>
            <a:fillRect/>
          </a:stretch>
        </p:blipFill>
        <p:spPr>
          <a:xfrm>
            <a:off x="2315949" y="3311084"/>
            <a:ext cx="2084316" cy="1366997"/>
          </a:xfrm>
          <a:prstGeom prst="rect">
            <a:avLst/>
          </a:prstGeom>
        </p:spPr>
      </p:pic>
    </p:spTree>
    <p:extLst>
      <p:ext uri="{BB962C8B-B14F-4D97-AF65-F5344CB8AC3E}">
        <p14:creationId xmlns:p14="http://schemas.microsoft.com/office/powerpoint/2010/main" val="3337548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r>
              <a:rPr lang="en-GB" dirty="0"/>
              <a:t>3 : Cache Focus</a:t>
            </a:r>
            <a:endParaRPr dirty="0"/>
          </a:p>
        </p:txBody>
      </p:sp>
      <p:sp>
        <p:nvSpPr>
          <p:cNvPr id="302" name="Google Shape;302;p37"/>
          <p:cNvSpPr txBox="1">
            <a:spLocks noGrp="1"/>
          </p:cNvSpPr>
          <p:nvPr>
            <p:ph type="body" idx="1"/>
          </p:nvPr>
        </p:nvSpPr>
        <p:spPr>
          <a:xfrm>
            <a:off x="720000" y="1302481"/>
            <a:ext cx="7704000" cy="3375600"/>
          </a:xfrm>
          <a:prstGeom prst="rect">
            <a:avLst/>
          </a:prstGeom>
        </p:spPr>
        <p:txBody>
          <a:bodyPr spcFirstLastPara="1" wrap="square" lIns="91425" tIns="91425" rIns="91425" bIns="91425" anchor="ctr" anchorCtr="0">
            <a:noAutofit/>
          </a:bodyPr>
          <a:lstStyle/>
          <a:p>
            <a:pPr marL="0" indent="0">
              <a:buNone/>
            </a:pPr>
            <a:r>
              <a:rPr lang="it-IT" sz="1400" b="1" dirty="0">
                <a:solidFill>
                  <a:schemeClr val="dk2"/>
                </a:solidFill>
                <a:latin typeface="Dosis"/>
                <a:sym typeface="Dosis"/>
              </a:rPr>
              <a:t>INTRODUCTION</a:t>
            </a:r>
            <a:r>
              <a:rPr lang="it-IT" b="1" dirty="0">
                <a:solidFill>
                  <a:schemeClr val="dk2"/>
                </a:solidFill>
                <a:latin typeface="Dosis"/>
                <a:sym typeface="Dosis"/>
              </a:rPr>
              <a:t>:</a:t>
            </a:r>
            <a:endParaRPr lang="en-GB" b="1" dirty="0">
              <a:solidFill>
                <a:schemeClr val="dk2"/>
              </a:solidFill>
              <a:latin typeface="Dosis"/>
              <a:sym typeface="Dosis"/>
            </a:endParaRPr>
          </a:p>
          <a:p>
            <a:pPr marL="0" indent="0" algn="just">
              <a:buNone/>
            </a:pPr>
            <a:r>
              <a:rPr lang="en-GB" dirty="0"/>
              <a:t>For this Analysis, we focus our attention on the relation between two very important aspects in the Cache:</a:t>
            </a:r>
          </a:p>
          <a:p>
            <a:pPr marL="228600" indent="-228600" algn="just"/>
            <a:r>
              <a:rPr lang="en-GB" b="1" dirty="0">
                <a:solidFill>
                  <a:srgbClr val="FFFF00"/>
                </a:solidFill>
              </a:rPr>
              <a:t>Data Maps/Sec</a:t>
            </a:r>
            <a:r>
              <a:rPr lang="en-GB" b="1" dirty="0"/>
              <a:t>: </a:t>
            </a:r>
            <a:r>
              <a:rPr lang="en-GB" dirty="0"/>
              <a:t>It measures the frequency at which a file system maps a file page into the cache to read the page.</a:t>
            </a:r>
          </a:p>
          <a:p>
            <a:pPr marL="228600" indent="-228600" algn="just"/>
            <a:r>
              <a:rPr lang="en-GB" b="1" dirty="0">
                <a:solidFill>
                  <a:srgbClr val="FFFF00"/>
                </a:solidFill>
              </a:rPr>
              <a:t>Copy Reads/Sec</a:t>
            </a:r>
            <a:r>
              <a:rPr lang="en-GB" dirty="0"/>
              <a:t>: It measures the frequency of reads from cache pages that involve a memory copy of the data from the cache to the application’s buffer. </a:t>
            </a:r>
          </a:p>
          <a:p>
            <a:pPr marL="0" indent="0" algn="just">
              <a:buNone/>
            </a:pPr>
            <a:endParaRPr lang="en-GB" dirty="0"/>
          </a:p>
          <a:p>
            <a:pPr marL="0" indent="0" algn="just">
              <a:buNone/>
            </a:pPr>
            <a:r>
              <a:rPr lang="it-IT" sz="1400" b="1" dirty="0">
                <a:solidFill>
                  <a:schemeClr val="dk2"/>
                </a:solidFill>
                <a:latin typeface="Dosis"/>
                <a:sym typeface="Dosis"/>
              </a:rPr>
              <a:t>OBJECTIVE:</a:t>
            </a:r>
          </a:p>
          <a:p>
            <a:pPr marL="0" indent="0" algn="just">
              <a:buNone/>
            </a:pPr>
            <a:r>
              <a:rPr lang="en-GB" dirty="0"/>
              <a:t>The aim of this study is to find and, eventually, highlight a </a:t>
            </a:r>
            <a:r>
              <a:rPr lang="en-GB" b="1" dirty="0">
                <a:solidFill>
                  <a:srgbClr val="FFFF00"/>
                </a:solidFill>
              </a:rPr>
              <a:t>Relation</a:t>
            </a:r>
            <a:r>
              <a:rPr lang="en-GB" dirty="0"/>
              <a:t> between the two aspects. We are also interested in observations for which explanatory variables are far from their means, i.e. </a:t>
            </a:r>
            <a:r>
              <a:rPr lang="en-GB" b="1" dirty="0">
                <a:solidFill>
                  <a:srgbClr val="FFFF00"/>
                </a:solidFill>
              </a:rPr>
              <a:t>Points</a:t>
            </a:r>
            <a:r>
              <a:rPr lang="en-GB" dirty="0"/>
              <a:t> that have </a:t>
            </a:r>
            <a:r>
              <a:rPr lang="en-GB" b="1" dirty="0">
                <a:solidFill>
                  <a:srgbClr val="FFFF00"/>
                </a:solidFill>
              </a:rPr>
              <a:t>Highly Potential Influence</a:t>
            </a:r>
            <a:r>
              <a:rPr lang="en-GB" dirty="0"/>
              <a:t> on the least squares estimates. We want to look at how the model fit improves/changes, after deleting them.</a:t>
            </a:r>
          </a:p>
          <a:p>
            <a:pPr marL="0" indent="0" algn="just">
              <a:buNone/>
            </a:pPr>
            <a:endParaRPr lang="en-GB" dirty="0"/>
          </a:p>
          <a:p>
            <a:pPr marL="0" indent="0" algn="just">
              <a:buNone/>
            </a:pPr>
            <a:r>
              <a:rPr lang="it-IT" sz="1400" b="1" dirty="0">
                <a:solidFill>
                  <a:schemeClr val="dk2"/>
                </a:solidFill>
                <a:latin typeface="Dosis"/>
                <a:sym typeface="Dosis"/>
              </a:rPr>
              <a:t>DATA GATHERING:</a:t>
            </a:r>
            <a:endParaRPr lang="en-GB" sz="1400" b="1" dirty="0">
              <a:solidFill>
                <a:schemeClr val="dk2"/>
              </a:solidFill>
              <a:latin typeface="Dosis"/>
              <a:sym typeface="Dosis"/>
            </a:endParaRPr>
          </a:p>
          <a:p>
            <a:pPr marL="0" indent="0" algn="just">
              <a:buNone/>
            </a:pPr>
            <a:r>
              <a:rPr lang="en-GB" dirty="0"/>
              <a:t>For the Gathering of our data, we let our PCs to be Monitored in a during the execution of a Python code (creation of an image with rectangles and shapes) followed by deletion of the same.</a:t>
            </a:r>
          </a:p>
          <a:p>
            <a:pPr marL="0" indent="0" algn="just">
              <a:buNone/>
            </a:pPr>
            <a:endParaRPr dirty="0"/>
          </a:p>
        </p:txBody>
      </p:sp>
    </p:spTree>
    <p:extLst>
      <p:ext uri="{BB962C8B-B14F-4D97-AF65-F5344CB8AC3E}">
        <p14:creationId xmlns:p14="http://schemas.microsoft.com/office/powerpoint/2010/main" val="1799671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464025" y="498556"/>
            <a:ext cx="8219285" cy="457200"/>
          </a:xfrm>
          <a:prstGeom prst="rect">
            <a:avLst/>
          </a:prstGeom>
        </p:spPr>
        <p:txBody>
          <a:bodyPr spcFirstLastPara="1" wrap="square" lIns="91425" tIns="91425" rIns="91425" bIns="91425" anchor="ctr" anchorCtr="0">
            <a:noAutofit/>
          </a:bodyPr>
          <a:lstStyle/>
          <a:p>
            <a:r>
              <a:rPr lang="it-IT" dirty="0"/>
              <a:t>3: Cache Focus</a:t>
            </a:r>
            <a:endParaRPr dirty="0"/>
          </a:p>
        </p:txBody>
      </p:sp>
      <p:sp>
        <p:nvSpPr>
          <p:cNvPr id="302" name="Google Shape;302;p37"/>
          <p:cNvSpPr txBox="1">
            <a:spLocks noGrp="1"/>
          </p:cNvSpPr>
          <p:nvPr>
            <p:ph type="body" idx="1"/>
          </p:nvPr>
        </p:nvSpPr>
        <p:spPr>
          <a:xfrm>
            <a:off x="720000" y="1302481"/>
            <a:ext cx="7704000" cy="3375600"/>
          </a:xfrm>
          <a:prstGeom prst="rect">
            <a:avLst/>
          </a:prstGeom>
        </p:spPr>
        <p:txBody>
          <a:bodyPr spcFirstLastPara="1" wrap="square" lIns="91425" tIns="91425" rIns="91425" bIns="91425" anchor="ctr" anchorCtr="0">
            <a:noAutofit/>
          </a:bodyPr>
          <a:lstStyle/>
          <a:p>
            <a:pPr marL="0" indent="0">
              <a:buNone/>
            </a:pPr>
            <a:r>
              <a:rPr lang="it-IT" sz="1600" b="1" dirty="0">
                <a:solidFill>
                  <a:schemeClr val="dk2"/>
                </a:solidFill>
                <a:latin typeface="Dosis"/>
                <a:sym typeface="Dosis"/>
              </a:rPr>
              <a:t>3.1.1 LINEAR REGRESSION: COPY READ/SEC VS DATA MAPS/SEC</a:t>
            </a:r>
            <a:br>
              <a:rPr lang="en-GB" dirty="0"/>
            </a:br>
            <a:r>
              <a:rPr lang="en-GB" dirty="0"/>
              <a:t>As a first step, we check whether the </a:t>
            </a:r>
            <a:r>
              <a:rPr lang="en-GB" b="1" dirty="0">
                <a:solidFill>
                  <a:srgbClr val="FFFF00"/>
                </a:solidFill>
              </a:rPr>
              <a:t>Linear Regression </a:t>
            </a:r>
            <a:r>
              <a:rPr lang="en-GB" dirty="0"/>
              <a:t>is an appropriate model to describe the relation between </a:t>
            </a:r>
            <a:r>
              <a:rPr lang="en-GB" b="1" i="1" dirty="0">
                <a:solidFill>
                  <a:srgbClr val="FFFF00"/>
                </a:solidFill>
              </a:rPr>
              <a:t>'Copy Reads/sec</a:t>
            </a:r>
            <a:r>
              <a:rPr lang="en-GB" dirty="0"/>
              <a:t>' and '</a:t>
            </a:r>
            <a:r>
              <a:rPr lang="en-GB" b="1" i="1" dirty="0">
                <a:solidFill>
                  <a:srgbClr val="FFFF00"/>
                </a:solidFill>
              </a:rPr>
              <a:t>Data Maps/sec</a:t>
            </a:r>
            <a:r>
              <a:rPr lang="en-GB" dirty="0"/>
              <a:t>’. </a:t>
            </a:r>
          </a:p>
          <a:p>
            <a:pPr marL="0" indent="0" algn="just">
              <a:buNone/>
            </a:pPr>
            <a:endParaRPr lang="it-IT" sz="1400" b="1" dirty="0">
              <a:solidFill>
                <a:schemeClr val="dk2"/>
              </a:solidFill>
              <a:latin typeface="Dosis"/>
              <a:sym typeface="Dosis"/>
            </a:endParaRPr>
          </a:p>
          <a:p>
            <a:pPr marL="0" indent="0" algn="just">
              <a:buNone/>
            </a:pPr>
            <a:r>
              <a:rPr lang="it-IT" sz="1400" b="1" dirty="0">
                <a:solidFill>
                  <a:schemeClr val="dk2"/>
                </a:solidFill>
                <a:latin typeface="Dosis"/>
                <a:sym typeface="Dosis"/>
              </a:rPr>
              <a:t>RESULT:</a:t>
            </a:r>
            <a:endParaRPr lang="en-GB" sz="1400" b="1" dirty="0">
              <a:solidFill>
                <a:schemeClr val="dk2"/>
              </a:solidFill>
              <a:latin typeface="Dosis"/>
              <a:sym typeface="Dosis"/>
            </a:endParaRPr>
          </a:p>
          <a:p>
            <a:pPr marL="0" indent="0" algn="just">
              <a:buNone/>
            </a:pPr>
            <a:r>
              <a:rPr lang="en-GB" dirty="0"/>
              <a:t>As result of this try, we get an important R-Squared, that is, </a:t>
            </a:r>
            <a:r>
              <a:rPr lang="en-GB" b="1" dirty="0">
                <a:solidFill>
                  <a:srgbClr val="FFFF00"/>
                </a:solidFill>
              </a:rPr>
              <a:t>0.732</a:t>
            </a:r>
            <a:r>
              <a:rPr lang="en-GB" dirty="0"/>
              <a:t>, approximating our data with a straight line, equal to: </a:t>
            </a:r>
            <a:endParaRPr lang="el-GR" u="sng" dirty="0">
              <a:hlinkClick r:id="rId3"/>
            </a:endParaRPr>
          </a:p>
          <a:p>
            <a:pPr marL="0" indent="0" algn="just">
              <a:buNone/>
            </a:pPr>
            <a:endParaRPr lang="en-GB" dirty="0"/>
          </a:p>
          <a:p>
            <a:pPr marL="0" indent="0" algn="just">
              <a:buNone/>
            </a:pPr>
            <a:endParaRPr lang="en-GB" b="1" dirty="0">
              <a:solidFill>
                <a:srgbClr val="FFFF00"/>
              </a:solidFill>
            </a:endParaRPr>
          </a:p>
          <a:p>
            <a:pPr marL="0" indent="0" algn="just">
              <a:buNone/>
            </a:pPr>
            <a:endParaRPr lang="en-GB" b="1" dirty="0">
              <a:solidFill>
                <a:srgbClr val="FFFF00"/>
              </a:solidFill>
            </a:endParaRPr>
          </a:p>
          <a:p>
            <a:pPr marL="0" indent="0" algn="just">
              <a:buNone/>
            </a:pPr>
            <a:endParaRPr lang="en-GB" b="1" dirty="0">
              <a:solidFill>
                <a:srgbClr val="FFFF00"/>
              </a:solidFill>
            </a:endParaRPr>
          </a:p>
          <a:p>
            <a:pPr marL="0" indent="0" algn="just">
              <a:buNone/>
            </a:pPr>
            <a:endParaRPr lang="en-GB" b="1" dirty="0">
              <a:solidFill>
                <a:srgbClr val="FFFF00"/>
              </a:solidFill>
            </a:endParaRPr>
          </a:p>
          <a:p>
            <a:pPr marL="0" indent="0" algn="just">
              <a:buNone/>
            </a:pPr>
            <a:endParaRPr lang="en-GB" b="1" dirty="0">
              <a:solidFill>
                <a:srgbClr val="FFFF00"/>
              </a:solidFill>
            </a:endParaRPr>
          </a:p>
          <a:p>
            <a:pPr marL="0" indent="0" algn="just">
              <a:buNone/>
            </a:pPr>
            <a:endParaRPr lang="en-GB" b="1" dirty="0">
              <a:solidFill>
                <a:srgbClr val="FFFF00"/>
              </a:solidFill>
            </a:endParaRPr>
          </a:p>
          <a:p>
            <a:pPr marL="0" indent="0" algn="just">
              <a:buNone/>
            </a:pPr>
            <a:endParaRPr lang="en-GB" b="1" dirty="0">
              <a:solidFill>
                <a:srgbClr val="FFFF00"/>
              </a:solidFill>
            </a:endParaRPr>
          </a:p>
          <a:p>
            <a:pPr marL="0" indent="0" algn="just">
              <a:buNone/>
            </a:pPr>
            <a:endParaRPr lang="en-GB" b="1" dirty="0">
              <a:solidFill>
                <a:srgbClr val="FFFF00"/>
              </a:solidFill>
            </a:endParaRPr>
          </a:p>
          <a:p>
            <a:pPr marL="0" indent="0" algn="just">
              <a:buNone/>
            </a:pPr>
            <a:endParaRPr lang="en-GB" b="1" dirty="0">
              <a:solidFill>
                <a:srgbClr val="FFFF00"/>
              </a:solidFill>
            </a:endParaRPr>
          </a:p>
          <a:p>
            <a:pPr marL="0" indent="0" algn="just">
              <a:buNone/>
            </a:pPr>
            <a:endParaRPr lang="en-GB" b="1" dirty="0">
              <a:solidFill>
                <a:srgbClr val="FFFF00"/>
              </a:solidFill>
            </a:endParaRPr>
          </a:p>
          <a:p>
            <a:pPr marL="0" indent="0" algn="just">
              <a:buNone/>
            </a:pPr>
            <a:endParaRPr lang="en-GB" b="1" dirty="0">
              <a:solidFill>
                <a:srgbClr val="FFFF00"/>
              </a:solidFill>
            </a:endParaRPr>
          </a:p>
        </p:txBody>
      </p:sp>
      <p:pic>
        <p:nvPicPr>
          <p:cNvPr id="4" name="Picture 3">
            <a:extLst>
              <a:ext uri="{FF2B5EF4-FFF2-40B4-BE49-F238E27FC236}">
                <a16:creationId xmlns:a16="http://schemas.microsoft.com/office/drawing/2014/main" id="{754077C1-F084-3422-40BB-FDF59DBFDE99}"/>
              </a:ext>
            </a:extLst>
          </p:cNvPr>
          <p:cNvPicPr>
            <a:picLocks noChangeAspect="1"/>
          </p:cNvPicPr>
          <p:nvPr/>
        </p:nvPicPr>
        <p:blipFill>
          <a:blip r:embed="rId4"/>
          <a:stretch>
            <a:fillRect/>
          </a:stretch>
        </p:blipFill>
        <p:spPr>
          <a:xfrm>
            <a:off x="1027277" y="2571750"/>
            <a:ext cx="1877651" cy="210972"/>
          </a:xfrm>
          <a:prstGeom prst="rect">
            <a:avLst/>
          </a:prstGeom>
        </p:spPr>
      </p:pic>
      <p:pic>
        <p:nvPicPr>
          <p:cNvPr id="6" name="Picture 5">
            <a:extLst>
              <a:ext uri="{FF2B5EF4-FFF2-40B4-BE49-F238E27FC236}">
                <a16:creationId xmlns:a16="http://schemas.microsoft.com/office/drawing/2014/main" id="{CDF05D31-6EEC-74B1-C899-F9DE48EF8850}"/>
              </a:ext>
            </a:extLst>
          </p:cNvPr>
          <p:cNvPicPr>
            <a:picLocks noChangeAspect="1"/>
          </p:cNvPicPr>
          <p:nvPr/>
        </p:nvPicPr>
        <p:blipFill>
          <a:blip r:embed="rId5"/>
          <a:stretch>
            <a:fillRect/>
          </a:stretch>
        </p:blipFill>
        <p:spPr>
          <a:xfrm>
            <a:off x="820613" y="3115141"/>
            <a:ext cx="2084316" cy="1481818"/>
          </a:xfrm>
          <a:prstGeom prst="rect">
            <a:avLst/>
          </a:prstGeom>
        </p:spPr>
      </p:pic>
      <p:pic>
        <p:nvPicPr>
          <p:cNvPr id="8" name="Picture 7">
            <a:extLst>
              <a:ext uri="{FF2B5EF4-FFF2-40B4-BE49-F238E27FC236}">
                <a16:creationId xmlns:a16="http://schemas.microsoft.com/office/drawing/2014/main" id="{FCF22416-B732-9AE5-8F2B-9B61D632BD85}"/>
              </a:ext>
            </a:extLst>
          </p:cNvPr>
          <p:cNvPicPr>
            <a:picLocks noChangeAspect="1"/>
          </p:cNvPicPr>
          <p:nvPr/>
        </p:nvPicPr>
        <p:blipFill>
          <a:blip r:embed="rId6"/>
          <a:stretch>
            <a:fillRect/>
          </a:stretch>
        </p:blipFill>
        <p:spPr>
          <a:xfrm>
            <a:off x="6239071" y="3115141"/>
            <a:ext cx="2084316" cy="1481818"/>
          </a:xfrm>
          <a:prstGeom prst="rect">
            <a:avLst/>
          </a:prstGeom>
        </p:spPr>
      </p:pic>
      <p:pic>
        <p:nvPicPr>
          <p:cNvPr id="10" name="Picture 9">
            <a:extLst>
              <a:ext uri="{FF2B5EF4-FFF2-40B4-BE49-F238E27FC236}">
                <a16:creationId xmlns:a16="http://schemas.microsoft.com/office/drawing/2014/main" id="{328707E3-B2F9-449B-CB1E-66F31F14CEA1}"/>
              </a:ext>
            </a:extLst>
          </p:cNvPr>
          <p:cNvPicPr>
            <a:picLocks noChangeAspect="1"/>
          </p:cNvPicPr>
          <p:nvPr/>
        </p:nvPicPr>
        <p:blipFill>
          <a:blip r:embed="rId7"/>
          <a:stretch>
            <a:fillRect/>
          </a:stretch>
        </p:blipFill>
        <p:spPr>
          <a:xfrm>
            <a:off x="3212205" y="2514776"/>
            <a:ext cx="2765386" cy="2294068"/>
          </a:xfrm>
          <a:prstGeom prst="rect">
            <a:avLst/>
          </a:prstGeom>
        </p:spPr>
      </p:pic>
    </p:spTree>
    <p:extLst>
      <p:ext uri="{BB962C8B-B14F-4D97-AF65-F5344CB8AC3E}">
        <p14:creationId xmlns:p14="http://schemas.microsoft.com/office/powerpoint/2010/main" val="3635487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464025" y="498556"/>
            <a:ext cx="8219285" cy="457200"/>
          </a:xfrm>
          <a:prstGeom prst="rect">
            <a:avLst/>
          </a:prstGeom>
        </p:spPr>
        <p:txBody>
          <a:bodyPr spcFirstLastPara="1" wrap="square" lIns="91425" tIns="91425" rIns="91425" bIns="91425" anchor="ctr" anchorCtr="0">
            <a:noAutofit/>
          </a:bodyPr>
          <a:lstStyle/>
          <a:p>
            <a:r>
              <a:rPr lang="it-IT" dirty="0"/>
              <a:t>3 : Cache Focus</a:t>
            </a:r>
            <a:endParaRPr dirty="0"/>
          </a:p>
        </p:txBody>
      </p:sp>
      <mc:AlternateContent xmlns:mc="http://schemas.openxmlformats.org/markup-compatibility/2006">
        <mc:Choice xmlns:a14="http://schemas.microsoft.com/office/drawing/2010/main" Requires="a14">
          <p:sp>
            <p:nvSpPr>
              <p:cNvPr id="302" name="Google Shape;302;p37"/>
              <p:cNvSpPr txBox="1">
                <a:spLocks noGrp="1"/>
              </p:cNvSpPr>
              <p:nvPr>
                <p:ph type="body" idx="1"/>
              </p:nvPr>
            </p:nvSpPr>
            <p:spPr>
              <a:xfrm>
                <a:off x="720000" y="1072900"/>
                <a:ext cx="7704000" cy="3607300"/>
              </a:xfrm>
              <a:prstGeom prst="rect">
                <a:avLst/>
              </a:prstGeom>
            </p:spPr>
            <p:txBody>
              <a:bodyPr spcFirstLastPara="1" wrap="square" lIns="91425" tIns="91425" rIns="91425" bIns="91425" anchor="ctr" anchorCtr="0">
                <a:noAutofit/>
              </a:bodyPr>
              <a:lstStyle/>
              <a:p>
                <a:pPr marL="0" indent="0">
                  <a:buNone/>
                </a:pPr>
                <a:r>
                  <a:rPr lang="it-IT" sz="1600" b="1" dirty="0">
                    <a:solidFill>
                      <a:schemeClr val="dk2"/>
                    </a:solidFill>
                    <a:latin typeface="Dosis"/>
                    <a:sym typeface="Dosis"/>
                  </a:rPr>
                  <a:t>3.1.2 COMPUTING LEVERAGE &amp; COOK’S DISTANCE</a:t>
                </a:r>
              </a:p>
              <a:p>
                <a:pPr marL="0" indent="0">
                  <a:buNone/>
                </a:pPr>
                <a:r>
                  <a:rPr lang="en-GB" dirty="0"/>
                  <a:t>Trying to increase the quality of the fit, we look at the most influential points , i.e. points that have greater potential influence on the least square estimates. </a:t>
                </a:r>
              </a:p>
              <a:p>
                <a:pPr marL="0" indent="0" algn="just">
                  <a:buNone/>
                </a:pPr>
                <a:r>
                  <a:rPr lang="en-GB" dirty="0"/>
                  <a:t>We try to Detect the Highly Influential Observations using:</a:t>
                </a:r>
              </a:p>
              <a:p>
                <a:pPr marL="228600" indent="-228600" algn="just"/>
                <a:r>
                  <a:rPr lang="en-GB" b="1" dirty="0">
                    <a:solidFill>
                      <a:srgbClr val="FFFF00"/>
                    </a:solidFill>
                  </a:rPr>
                  <a:t>Leverage</a:t>
                </a:r>
                <a:r>
                  <a:rPr lang="en-GB" dirty="0"/>
                  <a:t>: It  is a measure of an observation’s potential influence on the fit. It measures how far the explanatory variable values fall from their means (takes values between 0 and 1). Observations for which explanatory variables are far from their means have a relatively large leverage.</a:t>
                </a:r>
              </a:p>
              <a:p>
                <a:pPr marL="228600" indent="-228600" algn="just"/>
                <a:r>
                  <a:rPr lang="en-GB" b="1" dirty="0">
                    <a:solidFill>
                      <a:srgbClr val="FFFF00"/>
                    </a:solidFill>
                  </a:rPr>
                  <a:t>Cook’s Distance</a:t>
                </a:r>
                <a:r>
                  <a:rPr lang="en-GB" dirty="0"/>
                  <a:t>: It is a diagnostic that uses the leverage and the residual, based on the change in the estimated coefficients when the observation is removed from the data set. For each residual </a:t>
                </a:r>
                <a14:m>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𝑒</m:t>
                        </m:r>
                      </m:e>
                      <m:sub>
                        <m:r>
                          <a:rPr lang="it-IT" b="0" i="1" smtClean="0">
                            <a:latin typeface="Cambria Math" panose="02040503050406030204" pitchFamily="18" charset="0"/>
                          </a:rPr>
                          <m:t>𝑖</m:t>
                        </m:r>
                      </m:sub>
                    </m:sSub>
                  </m:oMath>
                </a14:m>
                <a:r>
                  <a:rPr lang="en-GB" dirty="0"/>
                  <a:t> and leverage </a:t>
                </a:r>
                <a14:m>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h</m:t>
                        </m:r>
                      </m:e>
                      <m:sub>
                        <m:r>
                          <a:rPr lang="it-IT" i="1">
                            <a:latin typeface="Cambria Math" panose="02040503050406030204" pitchFamily="18" charset="0"/>
                          </a:rPr>
                          <m:t>𝑖</m:t>
                        </m:r>
                      </m:sub>
                    </m:sSub>
                  </m:oMath>
                </a14:m>
                <a:r>
                  <a:rPr lang="en-GB" dirty="0"/>
                  <a:t> for observation </a:t>
                </a:r>
                <a:r>
                  <a:rPr lang="en-GB" dirty="0" err="1"/>
                  <a:t>i</a:t>
                </a:r>
                <a:r>
                  <a:rPr lang="en-GB" dirty="0"/>
                  <a:t>, the Cook’s distance is: defined as follows :</a:t>
                </a:r>
              </a:p>
              <a:p>
                <a:pPr marL="0" indent="0" algn="just">
                  <a:buNone/>
                </a:pPr>
                <a:r>
                  <a:rPr lang="en-GB" dirty="0"/>
                  <a:t>				 (where </a:t>
                </a:r>
                <a14:m>
                  <m:oMath xmlns:m="http://schemas.openxmlformats.org/officeDocument/2006/math">
                    <m:sSup>
                      <m:sSupPr>
                        <m:ctrlPr>
                          <a:rPr lang="it-IT" i="1">
                            <a:latin typeface="Cambria Math" panose="02040503050406030204" pitchFamily="18" charset="0"/>
                          </a:rPr>
                        </m:ctrlPr>
                      </m:sSupPr>
                      <m:e>
                        <m:r>
                          <a:rPr lang="it-IT" i="1">
                            <a:latin typeface="Cambria Math" panose="02040503050406030204" pitchFamily="18" charset="0"/>
                          </a:rPr>
                          <m:t>𝑠</m:t>
                        </m:r>
                      </m:e>
                      <m:sup>
                        <m:r>
                          <a:rPr lang="it-IT" i="1">
                            <a:latin typeface="Cambria Math" panose="02040503050406030204" pitchFamily="18" charset="0"/>
                          </a:rPr>
                          <m:t>2</m:t>
                        </m:r>
                      </m:sup>
                    </m:sSup>
                    <m:r>
                      <a:rPr lang="it-IT" i="1">
                        <a:latin typeface="Cambria Math" panose="02040503050406030204" pitchFamily="18" charset="0"/>
                      </a:rPr>
                      <m:t> </m:t>
                    </m:r>
                  </m:oMath>
                </a14:m>
                <a:r>
                  <a:rPr lang="en-GB" dirty="0"/>
                  <a:t>is an estimate of the conditional variance </a:t>
                </a:r>
                <a14:m>
                  <m:oMath xmlns:m="http://schemas.openxmlformats.org/officeDocument/2006/math">
                    <m:sSup>
                      <m:sSupPr>
                        <m:ctrlPr>
                          <a:rPr lang="it-IT" i="1">
                            <a:latin typeface="Cambria Math" panose="02040503050406030204" pitchFamily="18" charset="0"/>
                          </a:rPr>
                        </m:ctrlPr>
                      </m:sSupPr>
                      <m:e>
                        <m:r>
                          <a:rPr lang="it-IT" i="1">
                            <a:latin typeface="Cambria Math" panose="02040503050406030204" pitchFamily="18" charset="0"/>
                            <a:ea typeface="Cambria Math" panose="02040503050406030204" pitchFamily="18" charset="0"/>
                          </a:rPr>
                          <m:t>𝜎</m:t>
                        </m:r>
                      </m:e>
                      <m:sup>
                        <m:r>
                          <a:rPr lang="it-IT" i="1">
                            <a:latin typeface="Cambria Math" panose="02040503050406030204" pitchFamily="18" charset="0"/>
                          </a:rPr>
                          <m:t>2</m:t>
                        </m:r>
                      </m:sup>
                    </m:sSup>
                  </m:oMath>
                </a14:m>
                <a:r>
                  <a:rPr lang="en-GB" dirty="0"/>
                  <a:t>)</a:t>
                </a:r>
              </a:p>
              <a:p>
                <a:pPr marL="0" indent="0" algn="just">
                  <a:buNone/>
                </a:pPr>
                <a:endParaRPr lang="en-GB" dirty="0"/>
              </a:p>
              <a:p>
                <a:pPr marL="0" indent="0" algn="just">
                  <a:buNone/>
                </a:pPr>
                <a:endParaRPr lang="en-GB" dirty="0"/>
              </a:p>
              <a:p>
                <a:pPr marL="0" indent="0" algn="just">
                  <a:buNone/>
                </a:pPr>
                <a:endParaRPr lang="en-GB" dirty="0"/>
              </a:p>
              <a:p>
                <a:pPr marL="0" indent="0" algn="just">
                  <a:buNone/>
                </a:pPr>
                <a:endParaRPr lang="en-GB" dirty="0"/>
              </a:p>
              <a:p>
                <a:pPr marL="0" indent="0" algn="just">
                  <a:buNone/>
                </a:pPr>
                <a:endParaRPr lang="en-GB" b="1" dirty="0">
                  <a:solidFill>
                    <a:srgbClr val="FFFF00"/>
                  </a:solidFill>
                </a:endParaRPr>
              </a:p>
              <a:p>
                <a:pPr marL="0" indent="0" algn="just">
                  <a:buNone/>
                </a:pPr>
                <a:endParaRPr lang="en-GB" b="1" dirty="0">
                  <a:solidFill>
                    <a:srgbClr val="FFFF00"/>
                  </a:solidFill>
                </a:endParaRPr>
              </a:p>
              <a:p>
                <a:pPr marL="0" indent="0" algn="just">
                  <a:buNone/>
                </a:pPr>
                <a:endParaRPr lang="en-GB" b="1" dirty="0">
                  <a:solidFill>
                    <a:srgbClr val="FFFF00"/>
                  </a:solidFill>
                </a:endParaRPr>
              </a:p>
            </p:txBody>
          </p:sp>
        </mc:Choice>
        <mc:Fallback>
          <p:sp>
            <p:nvSpPr>
              <p:cNvPr id="302" name="Google Shape;302;p37"/>
              <p:cNvSpPr txBox="1">
                <a:spLocks noGrp="1" noRot="1" noChangeAspect="1" noMove="1" noResize="1" noEditPoints="1" noAdjustHandles="1" noChangeArrowheads="1" noChangeShapeType="1" noTextEdit="1"/>
              </p:cNvSpPr>
              <p:nvPr>
                <p:ph type="body" idx="1"/>
              </p:nvPr>
            </p:nvSpPr>
            <p:spPr>
              <a:xfrm>
                <a:off x="720000" y="1072900"/>
                <a:ext cx="7704000" cy="3607300"/>
              </a:xfrm>
              <a:prstGeom prst="rect">
                <a:avLst/>
              </a:prstGeom>
              <a:blipFill>
                <a:blip r:embed="rId3"/>
                <a:stretch>
                  <a:fillRect l="-329"/>
                </a:stretch>
              </a:blipFill>
            </p:spPr>
            <p:txBody>
              <a:bodyPr/>
              <a:lstStyle/>
              <a:p>
                <a:r>
                  <a:rPr lang="en-IT">
                    <a:noFill/>
                  </a:rPr>
                  <a:t> </a:t>
                </a:r>
              </a:p>
            </p:txBody>
          </p:sp>
        </mc:Fallback>
      </mc:AlternateContent>
      <p:pic>
        <p:nvPicPr>
          <p:cNvPr id="3" name="Immagine 2">
            <a:extLst>
              <a:ext uri="{FF2B5EF4-FFF2-40B4-BE49-F238E27FC236}">
                <a16:creationId xmlns:a16="http://schemas.microsoft.com/office/drawing/2014/main" id="{4DABCF8C-C645-3936-5923-11DA5F2DFB35}"/>
              </a:ext>
            </a:extLst>
          </p:cNvPr>
          <p:cNvPicPr>
            <a:picLocks noChangeAspect="1"/>
          </p:cNvPicPr>
          <p:nvPr/>
        </p:nvPicPr>
        <p:blipFill>
          <a:blip r:embed="rId4"/>
          <a:stretch>
            <a:fillRect/>
          </a:stretch>
        </p:blipFill>
        <p:spPr>
          <a:xfrm>
            <a:off x="1023670" y="3425744"/>
            <a:ext cx="2662074" cy="800100"/>
          </a:xfrm>
          <a:prstGeom prst="rect">
            <a:avLst/>
          </a:prstGeom>
        </p:spPr>
      </p:pic>
      <p:pic>
        <p:nvPicPr>
          <p:cNvPr id="4" name="Immagine 3" descr="Immagine che contiene testo&#10;&#10;Descrizione generata automaticamente">
            <a:extLst>
              <a:ext uri="{FF2B5EF4-FFF2-40B4-BE49-F238E27FC236}">
                <a16:creationId xmlns:a16="http://schemas.microsoft.com/office/drawing/2014/main" id="{C946FC60-A2E0-AD7A-0601-F5B522ED788C}"/>
              </a:ext>
            </a:extLst>
          </p:cNvPr>
          <p:cNvPicPr>
            <a:picLocks noChangeAspect="1"/>
          </p:cNvPicPr>
          <p:nvPr/>
        </p:nvPicPr>
        <p:blipFill>
          <a:blip r:embed="rId5"/>
          <a:stretch>
            <a:fillRect/>
          </a:stretch>
        </p:blipFill>
        <p:spPr>
          <a:xfrm>
            <a:off x="5362723" y="3425744"/>
            <a:ext cx="2190750" cy="762000"/>
          </a:xfrm>
          <a:prstGeom prst="rect">
            <a:avLst/>
          </a:prstGeom>
        </p:spPr>
      </p:pic>
    </p:spTree>
    <p:extLst>
      <p:ext uri="{BB962C8B-B14F-4D97-AF65-F5344CB8AC3E}">
        <p14:creationId xmlns:p14="http://schemas.microsoft.com/office/powerpoint/2010/main" val="3598994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464025" y="498556"/>
            <a:ext cx="8219285" cy="457200"/>
          </a:xfrm>
          <a:prstGeom prst="rect">
            <a:avLst/>
          </a:prstGeom>
        </p:spPr>
        <p:txBody>
          <a:bodyPr spcFirstLastPara="1" wrap="square" lIns="91425" tIns="91425" rIns="91425" bIns="91425" anchor="ctr" anchorCtr="0">
            <a:noAutofit/>
          </a:bodyPr>
          <a:lstStyle/>
          <a:p>
            <a:r>
              <a:rPr lang="it-IT" dirty="0"/>
              <a:t>3 : Cache Focus</a:t>
            </a:r>
            <a:endParaRPr dirty="0"/>
          </a:p>
        </p:txBody>
      </p:sp>
      <p:sp>
        <p:nvSpPr>
          <p:cNvPr id="302" name="Google Shape;302;p37"/>
          <p:cNvSpPr txBox="1">
            <a:spLocks noGrp="1"/>
          </p:cNvSpPr>
          <p:nvPr>
            <p:ph type="body" idx="1"/>
          </p:nvPr>
        </p:nvSpPr>
        <p:spPr>
          <a:xfrm>
            <a:off x="702860" y="1248770"/>
            <a:ext cx="7721140" cy="3431430"/>
          </a:xfrm>
          <a:prstGeom prst="rect">
            <a:avLst/>
          </a:prstGeom>
        </p:spPr>
        <p:txBody>
          <a:bodyPr spcFirstLastPara="1" wrap="square" lIns="91425" tIns="91425" rIns="91425" bIns="91425" anchor="ctr" anchorCtr="0">
            <a:noAutofit/>
          </a:bodyPr>
          <a:lstStyle/>
          <a:p>
            <a:pPr marL="0" indent="0">
              <a:buNone/>
            </a:pPr>
            <a:r>
              <a:rPr lang="it-IT" sz="1600" b="1" dirty="0">
                <a:solidFill>
                  <a:schemeClr val="dk2"/>
                </a:solidFill>
                <a:latin typeface="Dosis"/>
                <a:sym typeface="Dosis"/>
              </a:rPr>
              <a:t>3.1.3: </a:t>
            </a:r>
            <a:r>
              <a:rPr lang="it-IT" sz="1600" b="1" dirty="0">
                <a:solidFill>
                  <a:schemeClr val="dk2"/>
                </a:solidFill>
                <a:latin typeface="Quicksand Medium" panose="020B0604020202020204" charset="0"/>
                <a:sym typeface="Dosis"/>
              </a:rPr>
              <a:t>DELETING COMMON POINTS </a:t>
            </a:r>
          </a:p>
          <a:p>
            <a:pPr marL="0" indent="0" algn="just">
              <a:buNone/>
            </a:pPr>
            <a:r>
              <a:rPr lang="it-IT" dirty="0"/>
              <a:t>We look at </a:t>
            </a:r>
            <a:r>
              <a:rPr lang="it-IT" b="1" dirty="0">
                <a:solidFill>
                  <a:srgbClr val="FFFF00"/>
                </a:solidFill>
              </a:rPr>
              <a:t>points</a:t>
            </a:r>
            <a:r>
              <a:rPr lang="it-IT" dirty="0"/>
              <a:t> that have the </a:t>
            </a:r>
            <a:r>
              <a:rPr lang="it-IT" b="1" dirty="0">
                <a:solidFill>
                  <a:srgbClr val="FFFF00"/>
                </a:solidFill>
              </a:rPr>
              <a:t>Highest Leverage</a:t>
            </a:r>
            <a:r>
              <a:rPr lang="it-IT" dirty="0"/>
              <a:t> and </a:t>
            </a:r>
            <a:r>
              <a:rPr lang="it-IT" b="1" dirty="0">
                <a:solidFill>
                  <a:srgbClr val="FFFF00"/>
                </a:solidFill>
              </a:rPr>
              <a:t>Cook Distances</a:t>
            </a:r>
            <a:r>
              <a:rPr lang="it-IT" dirty="0"/>
              <a:t>. The outliers found (denoted as ‘Common Points’) are removed from the Dataset. In order to check how the model fit changes/improves, we apply the OLS method again on the new Dataset. </a:t>
            </a:r>
          </a:p>
          <a:p>
            <a:pPr marL="0" indent="0" algn="just">
              <a:buNone/>
            </a:pPr>
            <a:r>
              <a:rPr lang="it-IT" dirty="0"/>
              <a:t>At the end, the three plots represent, respectively, the leverage and cook distances for each point and the new Dataset (after having deleted the most influential points).</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lgn="just">
              <a:buNone/>
            </a:pPr>
            <a:endParaRPr lang="en-GB" dirty="0"/>
          </a:p>
          <a:p>
            <a:pPr marL="0" indent="0" algn="just">
              <a:buNone/>
            </a:pPr>
            <a:endParaRPr lang="en-GB" dirty="0"/>
          </a:p>
          <a:p>
            <a:pPr marL="0" indent="0" algn="just">
              <a:buNone/>
            </a:pPr>
            <a:r>
              <a:rPr lang="it-IT" dirty="0"/>
              <a:t>As we can </a:t>
            </a:r>
            <a:r>
              <a:rPr lang="it-IT" dirty="0" err="1"/>
              <a:t>see</a:t>
            </a:r>
            <a:r>
              <a:rPr lang="it-IT" dirty="0"/>
              <a:t>, </a:t>
            </a:r>
            <a:r>
              <a:rPr lang="it-IT" dirty="0" err="1"/>
              <a:t>deleting</a:t>
            </a:r>
            <a:r>
              <a:rPr lang="it-IT" dirty="0"/>
              <a:t> Common points </a:t>
            </a:r>
            <a:r>
              <a:rPr lang="it-IT" dirty="0" err="1"/>
              <a:t>increases</a:t>
            </a:r>
            <a:r>
              <a:rPr lang="it-IT" dirty="0"/>
              <a:t> the </a:t>
            </a:r>
            <a:r>
              <a:rPr lang="it-IT" dirty="0" err="1"/>
              <a:t>value</a:t>
            </a:r>
            <a:r>
              <a:rPr lang="it-IT" dirty="0"/>
              <a:t> of </a:t>
            </a:r>
            <a:r>
              <a:rPr lang="it-IT" dirty="0" err="1"/>
              <a:t>R-squared</a:t>
            </a:r>
            <a:r>
              <a:rPr lang="it-IT" dirty="0"/>
              <a:t>. </a:t>
            </a:r>
          </a:p>
          <a:p>
            <a:pPr marL="0" indent="0" algn="just">
              <a:buNone/>
            </a:pPr>
            <a:r>
              <a:rPr lang="it-IT" dirty="0"/>
              <a:t>The </a:t>
            </a:r>
            <a:r>
              <a:rPr lang="it-IT" dirty="0" err="1"/>
              <a:t>higher</a:t>
            </a:r>
            <a:r>
              <a:rPr lang="it-IT" dirty="0"/>
              <a:t> </a:t>
            </a:r>
            <a:r>
              <a:rPr lang="it-IT" dirty="0" err="1"/>
              <a:t>it</a:t>
            </a:r>
            <a:r>
              <a:rPr lang="it-IT" dirty="0"/>
              <a:t> is, the </a:t>
            </a:r>
            <a:r>
              <a:rPr lang="it-IT" dirty="0" err="1"/>
              <a:t>better</a:t>
            </a:r>
            <a:r>
              <a:rPr lang="it-IT" dirty="0"/>
              <a:t> the fit is.</a:t>
            </a:r>
            <a:endParaRPr lang="it-IT" b="1" dirty="0">
              <a:solidFill>
                <a:srgbClr val="FFFF00"/>
              </a:solidFill>
            </a:endParaRPr>
          </a:p>
          <a:p>
            <a:pPr marL="0" indent="0" algn="just">
              <a:buNone/>
            </a:pPr>
            <a:endParaRPr lang="en-GB" b="1" dirty="0">
              <a:solidFill>
                <a:srgbClr val="FFFF00"/>
              </a:solidFill>
            </a:endParaRPr>
          </a:p>
          <a:p>
            <a:pPr marL="0" indent="0" algn="just">
              <a:buNone/>
            </a:pPr>
            <a:endParaRPr lang="en-GB" b="1" dirty="0">
              <a:solidFill>
                <a:srgbClr val="FFFF00"/>
              </a:solidFill>
            </a:endParaRPr>
          </a:p>
        </p:txBody>
      </p:sp>
      <p:pic>
        <p:nvPicPr>
          <p:cNvPr id="7" name="Picture 6">
            <a:extLst>
              <a:ext uri="{FF2B5EF4-FFF2-40B4-BE49-F238E27FC236}">
                <a16:creationId xmlns:a16="http://schemas.microsoft.com/office/drawing/2014/main" id="{1130C073-91B2-6261-B620-F39AD8973185}"/>
              </a:ext>
            </a:extLst>
          </p:cNvPr>
          <p:cNvPicPr>
            <a:picLocks noChangeAspect="1"/>
          </p:cNvPicPr>
          <p:nvPr/>
        </p:nvPicPr>
        <p:blipFill>
          <a:blip r:embed="rId3"/>
          <a:stretch>
            <a:fillRect/>
          </a:stretch>
        </p:blipFill>
        <p:spPr>
          <a:xfrm>
            <a:off x="5737445" y="2464145"/>
            <a:ext cx="2686555" cy="2216055"/>
          </a:xfrm>
          <a:prstGeom prst="rect">
            <a:avLst/>
          </a:prstGeom>
        </p:spPr>
      </p:pic>
      <p:pic>
        <p:nvPicPr>
          <p:cNvPr id="8" name="Picture 7">
            <a:extLst>
              <a:ext uri="{FF2B5EF4-FFF2-40B4-BE49-F238E27FC236}">
                <a16:creationId xmlns:a16="http://schemas.microsoft.com/office/drawing/2014/main" id="{B752D502-49C1-FE42-12C5-74081DF8A051}"/>
              </a:ext>
            </a:extLst>
          </p:cNvPr>
          <p:cNvPicPr>
            <a:picLocks noChangeAspect="1"/>
          </p:cNvPicPr>
          <p:nvPr/>
        </p:nvPicPr>
        <p:blipFill>
          <a:blip r:embed="rId4"/>
          <a:stretch>
            <a:fillRect/>
          </a:stretch>
        </p:blipFill>
        <p:spPr>
          <a:xfrm>
            <a:off x="778418" y="2464145"/>
            <a:ext cx="4688491" cy="1255724"/>
          </a:xfrm>
          <a:prstGeom prst="rect">
            <a:avLst/>
          </a:prstGeom>
        </p:spPr>
      </p:pic>
      <p:pic>
        <p:nvPicPr>
          <p:cNvPr id="3" name="Picture 2">
            <a:extLst>
              <a:ext uri="{FF2B5EF4-FFF2-40B4-BE49-F238E27FC236}">
                <a16:creationId xmlns:a16="http://schemas.microsoft.com/office/drawing/2014/main" id="{C5326070-6C58-8268-258B-502764C45885}"/>
              </a:ext>
            </a:extLst>
          </p:cNvPr>
          <p:cNvPicPr>
            <a:picLocks noChangeAspect="1"/>
          </p:cNvPicPr>
          <p:nvPr/>
        </p:nvPicPr>
        <p:blipFill>
          <a:blip r:embed="rId5"/>
          <a:stretch>
            <a:fillRect/>
          </a:stretch>
        </p:blipFill>
        <p:spPr>
          <a:xfrm>
            <a:off x="3314245" y="4269800"/>
            <a:ext cx="2152664" cy="410400"/>
          </a:xfrm>
          <a:prstGeom prst="rect">
            <a:avLst/>
          </a:prstGeom>
        </p:spPr>
      </p:pic>
    </p:spTree>
    <p:extLst>
      <p:ext uri="{BB962C8B-B14F-4D97-AF65-F5344CB8AC3E}">
        <p14:creationId xmlns:p14="http://schemas.microsoft.com/office/powerpoint/2010/main" val="34703785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464025" y="498556"/>
            <a:ext cx="8219285" cy="457200"/>
          </a:xfrm>
          <a:prstGeom prst="rect">
            <a:avLst/>
          </a:prstGeom>
        </p:spPr>
        <p:txBody>
          <a:bodyPr spcFirstLastPara="1" wrap="square" lIns="91425" tIns="91425" rIns="91425" bIns="91425" anchor="ctr" anchorCtr="0">
            <a:noAutofit/>
          </a:bodyPr>
          <a:lstStyle/>
          <a:p>
            <a:r>
              <a:rPr lang="it-IT" dirty="0"/>
              <a:t>3 : Cache Focus</a:t>
            </a:r>
            <a:endParaRPr dirty="0"/>
          </a:p>
        </p:txBody>
      </p:sp>
      <p:sp>
        <p:nvSpPr>
          <p:cNvPr id="302" name="Google Shape;302;p37"/>
          <p:cNvSpPr txBox="1">
            <a:spLocks noGrp="1"/>
          </p:cNvSpPr>
          <p:nvPr>
            <p:ph type="body" idx="1"/>
          </p:nvPr>
        </p:nvSpPr>
        <p:spPr>
          <a:xfrm>
            <a:off x="702860" y="1248770"/>
            <a:ext cx="7721140" cy="3431430"/>
          </a:xfrm>
          <a:prstGeom prst="rect">
            <a:avLst/>
          </a:prstGeom>
        </p:spPr>
        <p:txBody>
          <a:bodyPr spcFirstLastPara="1" wrap="square" lIns="91425" tIns="91425" rIns="91425" bIns="91425" anchor="ctr" anchorCtr="0">
            <a:noAutofit/>
          </a:bodyPr>
          <a:lstStyle/>
          <a:p>
            <a:pPr marL="0" indent="0">
              <a:buNone/>
            </a:pPr>
            <a:r>
              <a:rPr lang="it-IT" sz="1600" b="1" dirty="0">
                <a:solidFill>
                  <a:schemeClr val="dk2"/>
                </a:solidFill>
                <a:latin typeface="Dosis"/>
                <a:sym typeface="Dosis"/>
              </a:rPr>
              <a:t>3.1.4: </a:t>
            </a:r>
            <a:r>
              <a:rPr lang="it-IT" sz="1600" b="1" dirty="0">
                <a:solidFill>
                  <a:schemeClr val="dk2"/>
                </a:solidFill>
                <a:latin typeface="Quicksand Medium" panose="020B0604020202020204" charset="0"/>
                <a:sym typeface="Dosis"/>
              </a:rPr>
              <a:t>DELETING ALL THE POINTS</a:t>
            </a:r>
          </a:p>
          <a:p>
            <a:pPr marL="0" indent="0" algn="just">
              <a:buNone/>
            </a:pPr>
            <a:r>
              <a:rPr lang="it-IT" dirty="0">
                <a:solidFill>
                  <a:schemeClr val="bg1"/>
                </a:solidFill>
                <a:latin typeface="Quicksand Medium" panose="020B0604020202020204" charset="0"/>
                <a:sym typeface="Dosis"/>
              </a:rPr>
              <a:t>In the previous step, we have decided to eliminate only those points that have both a high leverage and cook distances. On the other hand, at this stage, we </a:t>
            </a:r>
            <a:r>
              <a:rPr lang="it-IT" b="1" dirty="0">
                <a:solidFill>
                  <a:srgbClr val="FFFF00"/>
                </a:solidFill>
                <a:latin typeface="Quicksand Medium" panose="020B0604020202020204" charset="0"/>
                <a:sym typeface="Dosis"/>
              </a:rPr>
              <a:t>Delete ALL </a:t>
            </a:r>
            <a:r>
              <a:rPr lang="it-IT" dirty="0">
                <a:solidFill>
                  <a:schemeClr val="bg1"/>
                </a:solidFill>
                <a:latin typeface="Quicksand Medium" panose="020B0604020202020204" charset="0"/>
                <a:sym typeface="Dosis"/>
              </a:rPr>
              <a:t>the </a:t>
            </a:r>
            <a:r>
              <a:rPr lang="it-IT" b="1" dirty="0">
                <a:solidFill>
                  <a:srgbClr val="FFFF00"/>
                </a:solidFill>
                <a:latin typeface="Quicksand Medium" panose="020B0604020202020204" charset="0"/>
                <a:sym typeface="Dosis"/>
              </a:rPr>
              <a:t>Highly Influential Points </a:t>
            </a:r>
            <a:r>
              <a:rPr lang="it-IT" dirty="0">
                <a:solidFill>
                  <a:schemeClr val="bg1"/>
                </a:solidFill>
                <a:latin typeface="Quicksand Medium" panose="020B0604020202020204" charset="0"/>
                <a:sym typeface="Dosis"/>
              </a:rPr>
              <a:t>from the initial Dataset (</a:t>
            </a:r>
            <a:r>
              <a:rPr lang="it-IT" dirty="0" err="1">
                <a:solidFill>
                  <a:schemeClr val="bg1"/>
                </a:solidFill>
                <a:latin typeface="Quicksand Medium" panose="020B0604020202020204" charset="0"/>
                <a:sym typeface="Dosis"/>
              </a:rPr>
              <a:t>w.r.t</a:t>
            </a:r>
            <a:r>
              <a:rPr lang="it-IT" dirty="0">
                <a:solidFill>
                  <a:schemeClr val="bg1"/>
                </a:solidFill>
                <a:latin typeface="Quicksand Medium" panose="020B0604020202020204" charset="0"/>
                <a:sym typeface="Dosis"/>
              </a:rPr>
              <a:t>. both distances). </a:t>
            </a:r>
          </a:p>
          <a:p>
            <a:pPr marL="0" indent="0" algn="just">
              <a:buNone/>
            </a:pPr>
            <a:r>
              <a:rPr lang="it-IT" dirty="0">
                <a:solidFill>
                  <a:schemeClr val="bg1"/>
                </a:solidFill>
                <a:latin typeface="Quicksand Medium" panose="020B0604020202020204" charset="0"/>
                <a:sym typeface="Dosis"/>
              </a:rPr>
              <a:t>In order to check how the model fit changes/improves, we apply the ols method again on the new Dataset. At the end, the three plots represent, respectively, the leverage and cook distances for each point and the New Dataset (after having deleted all the most influential points).</a:t>
            </a:r>
          </a:p>
          <a:p>
            <a:pPr marL="0" indent="0" algn="just">
              <a:buNone/>
            </a:pPr>
            <a:endParaRPr lang="it-IT" dirty="0">
              <a:solidFill>
                <a:schemeClr val="bg1"/>
              </a:solidFill>
              <a:latin typeface="Quicksand Medium" panose="020B0604020202020204" charset="0"/>
              <a:sym typeface="Dosis"/>
            </a:endParaRPr>
          </a:p>
          <a:p>
            <a:pPr marL="0" indent="0" algn="just">
              <a:buNone/>
            </a:pPr>
            <a:endParaRPr lang="it-IT" dirty="0"/>
          </a:p>
          <a:p>
            <a:pPr marL="0" indent="0">
              <a:buNone/>
            </a:pPr>
            <a:endParaRPr lang="it-IT" dirty="0"/>
          </a:p>
          <a:p>
            <a:pPr marL="0" indent="0">
              <a:buNone/>
            </a:pPr>
            <a:endParaRPr lang="it-IT" dirty="0"/>
          </a:p>
          <a:p>
            <a:pPr marL="0" indent="0">
              <a:buNone/>
            </a:pPr>
            <a:endParaRPr lang="it-IT" dirty="0"/>
          </a:p>
          <a:p>
            <a:pPr marL="0" indent="0" algn="just">
              <a:buNone/>
            </a:pPr>
            <a:endParaRPr lang="en-GB" dirty="0"/>
          </a:p>
          <a:p>
            <a:pPr marL="0" indent="0" algn="just">
              <a:buNone/>
            </a:pPr>
            <a:endParaRPr lang="en-GB" b="1" dirty="0">
              <a:solidFill>
                <a:srgbClr val="FFFF00"/>
              </a:solidFill>
            </a:endParaRPr>
          </a:p>
          <a:p>
            <a:pPr marL="0" indent="0" algn="just">
              <a:buNone/>
            </a:pPr>
            <a:r>
              <a:rPr lang="it-IT" dirty="0">
                <a:solidFill>
                  <a:schemeClr val="bg1"/>
                </a:solidFill>
                <a:latin typeface="Quicksand Medium" panose="020B0604020202020204" charset="0"/>
                <a:sym typeface="Dosis"/>
              </a:rPr>
              <a:t>As we can </a:t>
            </a:r>
            <a:r>
              <a:rPr lang="it-IT" dirty="0" err="1">
                <a:solidFill>
                  <a:schemeClr val="bg1"/>
                </a:solidFill>
                <a:latin typeface="Quicksand Medium" panose="020B0604020202020204" charset="0"/>
                <a:sym typeface="Dosis"/>
              </a:rPr>
              <a:t>see</a:t>
            </a:r>
            <a:r>
              <a:rPr lang="it-IT" dirty="0">
                <a:solidFill>
                  <a:schemeClr val="bg1"/>
                </a:solidFill>
                <a:latin typeface="Quicksand Medium" panose="020B0604020202020204" charset="0"/>
                <a:sym typeface="Dosis"/>
              </a:rPr>
              <a:t>, </a:t>
            </a:r>
            <a:r>
              <a:rPr lang="it-IT" dirty="0" err="1">
                <a:solidFill>
                  <a:schemeClr val="bg1"/>
                </a:solidFill>
                <a:latin typeface="Quicksand Medium" panose="020B0604020202020204" charset="0"/>
                <a:sym typeface="Dosis"/>
              </a:rPr>
              <a:t>removing</a:t>
            </a:r>
            <a:r>
              <a:rPr lang="it-IT" dirty="0">
                <a:solidFill>
                  <a:schemeClr val="bg1"/>
                </a:solidFill>
                <a:latin typeface="Quicksand Medium" panose="020B0604020202020204" charset="0"/>
                <a:sym typeface="Dosis"/>
              </a:rPr>
              <a:t> all the most influential points lead </a:t>
            </a:r>
            <a:r>
              <a:rPr lang="it-IT" dirty="0" err="1">
                <a:solidFill>
                  <a:schemeClr val="bg1"/>
                </a:solidFill>
                <a:latin typeface="Quicksand Medium" panose="020B0604020202020204" charset="0"/>
                <a:sym typeface="Dosis"/>
              </a:rPr>
              <a:t>us</a:t>
            </a:r>
            <a:r>
              <a:rPr lang="it-IT" dirty="0">
                <a:solidFill>
                  <a:schemeClr val="bg1"/>
                </a:solidFill>
                <a:latin typeface="Quicksand Medium" panose="020B0604020202020204" charset="0"/>
                <a:sym typeface="Dosis"/>
              </a:rPr>
              <a:t> to high </a:t>
            </a:r>
            <a:r>
              <a:rPr lang="it-IT" dirty="0" err="1">
                <a:solidFill>
                  <a:schemeClr val="bg1"/>
                </a:solidFill>
                <a:latin typeface="Quicksand Medium" panose="020B0604020202020204" charset="0"/>
                <a:sym typeface="Dosis"/>
              </a:rPr>
              <a:t>value</a:t>
            </a:r>
            <a:r>
              <a:rPr lang="it-IT" dirty="0">
                <a:solidFill>
                  <a:schemeClr val="bg1"/>
                </a:solidFill>
                <a:latin typeface="Quicksand Medium" panose="020B0604020202020204" charset="0"/>
                <a:sym typeface="Dosis"/>
              </a:rPr>
              <a:t> </a:t>
            </a:r>
          </a:p>
          <a:p>
            <a:pPr marL="0" indent="0" algn="just">
              <a:buNone/>
            </a:pPr>
            <a:r>
              <a:rPr lang="it-IT" dirty="0">
                <a:solidFill>
                  <a:schemeClr val="bg1"/>
                </a:solidFill>
                <a:latin typeface="Quicksand Medium" panose="020B0604020202020204" charset="0"/>
                <a:sym typeface="Dosis"/>
              </a:rPr>
              <a:t>of </a:t>
            </a:r>
            <a:r>
              <a:rPr lang="it-IT" dirty="0" err="1">
                <a:solidFill>
                  <a:schemeClr val="bg1"/>
                </a:solidFill>
                <a:latin typeface="Quicksand Medium" panose="020B0604020202020204" charset="0"/>
                <a:sym typeface="Dosis"/>
              </a:rPr>
              <a:t>R-squared</a:t>
            </a:r>
            <a:r>
              <a:rPr lang="it-IT" dirty="0">
                <a:solidFill>
                  <a:schemeClr val="bg1"/>
                </a:solidFill>
                <a:latin typeface="Quicksand Medium" panose="020B0604020202020204" charset="0"/>
                <a:sym typeface="Dosis"/>
              </a:rPr>
              <a:t>. </a:t>
            </a:r>
          </a:p>
          <a:p>
            <a:pPr marL="0" indent="0" algn="just">
              <a:buNone/>
            </a:pPr>
            <a:r>
              <a:rPr lang="it-IT" dirty="0" err="1">
                <a:solidFill>
                  <a:schemeClr val="bg1"/>
                </a:solidFill>
                <a:latin typeface="Quicksand Medium" panose="020B0604020202020204" charset="0"/>
                <a:sym typeface="Dosis"/>
              </a:rPr>
              <a:t>However</a:t>
            </a:r>
            <a:r>
              <a:rPr lang="it-IT" dirty="0">
                <a:solidFill>
                  <a:schemeClr val="bg1"/>
                </a:solidFill>
                <a:latin typeface="Quicksand Medium" panose="020B0604020202020204" charset="0"/>
                <a:sym typeface="Dosis"/>
              </a:rPr>
              <a:t>, a </a:t>
            </a:r>
            <a:r>
              <a:rPr lang="it-IT" dirty="0" err="1">
                <a:solidFill>
                  <a:schemeClr val="bg1"/>
                </a:solidFill>
                <a:latin typeface="Quicksand Medium" panose="020B0604020202020204" charset="0"/>
                <a:sym typeface="Dosis"/>
              </a:rPr>
              <a:t>lot</a:t>
            </a:r>
            <a:r>
              <a:rPr lang="it-IT" dirty="0">
                <a:solidFill>
                  <a:schemeClr val="bg1"/>
                </a:solidFill>
                <a:latin typeface="Quicksand Medium" panose="020B0604020202020204" charset="0"/>
                <a:sym typeface="Dosis"/>
              </a:rPr>
              <a:t> of points have </a:t>
            </a:r>
            <a:r>
              <a:rPr lang="it-IT" dirty="0" err="1">
                <a:solidFill>
                  <a:schemeClr val="bg1"/>
                </a:solidFill>
                <a:latin typeface="Quicksand Medium" panose="020B0604020202020204" charset="0"/>
                <a:sym typeface="Dosis"/>
              </a:rPr>
              <a:t>been</a:t>
            </a:r>
            <a:r>
              <a:rPr lang="it-IT" dirty="0">
                <a:solidFill>
                  <a:schemeClr val="bg1"/>
                </a:solidFill>
                <a:latin typeface="Quicksand Medium" panose="020B0604020202020204" charset="0"/>
                <a:sym typeface="Dosis"/>
              </a:rPr>
              <a:t> removed from the initial Dataset. For </a:t>
            </a:r>
          </a:p>
          <a:p>
            <a:pPr marL="0" indent="0" algn="just">
              <a:buNone/>
            </a:pPr>
            <a:r>
              <a:rPr lang="it-IT" dirty="0">
                <a:solidFill>
                  <a:schemeClr val="bg1"/>
                </a:solidFill>
                <a:latin typeface="Quicksand Medium" panose="020B0604020202020204" charset="0"/>
                <a:sym typeface="Dosis"/>
              </a:rPr>
              <a:t>this </a:t>
            </a:r>
            <a:r>
              <a:rPr lang="it-IT" dirty="0" err="1">
                <a:solidFill>
                  <a:schemeClr val="bg1"/>
                </a:solidFill>
                <a:latin typeface="Quicksand Medium" panose="020B0604020202020204" charset="0"/>
                <a:sym typeface="Dosis"/>
              </a:rPr>
              <a:t>reason</a:t>
            </a:r>
            <a:r>
              <a:rPr lang="it-IT" dirty="0">
                <a:solidFill>
                  <a:schemeClr val="bg1"/>
                </a:solidFill>
                <a:latin typeface="Quicksand Medium" panose="020B0604020202020204" charset="0"/>
                <a:sym typeface="Dosis"/>
              </a:rPr>
              <a:t>, we </a:t>
            </a:r>
            <a:r>
              <a:rPr lang="it-IT" dirty="0" err="1">
                <a:solidFill>
                  <a:schemeClr val="bg1"/>
                </a:solidFill>
                <a:latin typeface="Quicksand Medium" panose="020B0604020202020204" charset="0"/>
                <a:sym typeface="Dosis"/>
              </a:rPr>
              <a:t>opt</a:t>
            </a:r>
            <a:r>
              <a:rPr lang="it-IT" dirty="0">
                <a:solidFill>
                  <a:schemeClr val="bg1"/>
                </a:solidFill>
                <a:latin typeface="Quicksand Medium" panose="020B0604020202020204" charset="0"/>
                <a:sym typeface="Dosis"/>
              </a:rPr>
              <a:t> for the second-last model fit. </a:t>
            </a:r>
          </a:p>
          <a:p>
            <a:pPr marL="0" indent="0" algn="just">
              <a:buNone/>
            </a:pPr>
            <a:endParaRPr lang="en-GB" b="1" dirty="0">
              <a:solidFill>
                <a:srgbClr val="FFFF00"/>
              </a:solidFill>
            </a:endParaRPr>
          </a:p>
        </p:txBody>
      </p:sp>
      <p:pic>
        <p:nvPicPr>
          <p:cNvPr id="4" name="Picture 3">
            <a:extLst>
              <a:ext uri="{FF2B5EF4-FFF2-40B4-BE49-F238E27FC236}">
                <a16:creationId xmlns:a16="http://schemas.microsoft.com/office/drawing/2014/main" id="{6F6953A5-29D2-88E0-0075-6E64A49C7EBA}"/>
              </a:ext>
            </a:extLst>
          </p:cNvPr>
          <p:cNvPicPr>
            <a:picLocks noChangeAspect="1"/>
          </p:cNvPicPr>
          <p:nvPr/>
        </p:nvPicPr>
        <p:blipFill>
          <a:blip r:embed="rId3"/>
          <a:stretch>
            <a:fillRect/>
          </a:stretch>
        </p:blipFill>
        <p:spPr>
          <a:xfrm>
            <a:off x="791571" y="2605870"/>
            <a:ext cx="4282648" cy="1154100"/>
          </a:xfrm>
          <a:prstGeom prst="rect">
            <a:avLst/>
          </a:prstGeom>
        </p:spPr>
      </p:pic>
      <p:pic>
        <p:nvPicPr>
          <p:cNvPr id="6" name="Picture 5">
            <a:extLst>
              <a:ext uri="{FF2B5EF4-FFF2-40B4-BE49-F238E27FC236}">
                <a16:creationId xmlns:a16="http://schemas.microsoft.com/office/drawing/2014/main" id="{3CD96357-CE98-4554-CCCF-87DF5FCBEB75}"/>
              </a:ext>
            </a:extLst>
          </p:cNvPr>
          <p:cNvPicPr>
            <a:picLocks noChangeAspect="1"/>
          </p:cNvPicPr>
          <p:nvPr/>
        </p:nvPicPr>
        <p:blipFill>
          <a:blip r:embed="rId4"/>
          <a:stretch>
            <a:fillRect/>
          </a:stretch>
        </p:blipFill>
        <p:spPr>
          <a:xfrm>
            <a:off x="5858221" y="2463252"/>
            <a:ext cx="2565779" cy="2144867"/>
          </a:xfrm>
          <a:prstGeom prst="rect">
            <a:avLst/>
          </a:prstGeom>
        </p:spPr>
      </p:pic>
      <p:pic>
        <p:nvPicPr>
          <p:cNvPr id="10" name="Picture 9">
            <a:extLst>
              <a:ext uri="{FF2B5EF4-FFF2-40B4-BE49-F238E27FC236}">
                <a16:creationId xmlns:a16="http://schemas.microsoft.com/office/drawing/2014/main" id="{3612FB0D-EBF7-2A1B-970A-6F588BC48413}"/>
              </a:ext>
            </a:extLst>
          </p:cNvPr>
          <p:cNvPicPr>
            <a:picLocks noChangeAspect="1"/>
          </p:cNvPicPr>
          <p:nvPr/>
        </p:nvPicPr>
        <p:blipFill>
          <a:blip r:embed="rId5"/>
          <a:stretch>
            <a:fillRect/>
          </a:stretch>
        </p:blipFill>
        <p:spPr>
          <a:xfrm>
            <a:off x="4019265" y="4415164"/>
            <a:ext cx="1736597" cy="192955"/>
          </a:xfrm>
          <a:prstGeom prst="rect">
            <a:avLst/>
          </a:prstGeom>
        </p:spPr>
      </p:pic>
    </p:spTree>
    <p:extLst>
      <p:ext uri="{BB962C8B-B14F-4D97-AF65-F5344CB8AC3E}">
        <p14:creationId xmlns:p14="http://schemas.microsoft.com/office/powerpoint/2010/main" val="4004227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p:nvPr/>
        </p:nvSpPr>
        <p:spPr>
          <a:xfrm>
            <a:off x="1216500" y="925370"/>
            <a:ext cx="6711000" cy="25131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p:nvPr/>
        </p:nvSpPr>
        <p:spPr>
          <a:xfrm>
            <a:off x="1216500" y="3608530"/>
            <a:ext cx="67110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p:nvPr/>
        </p:nvSpPr>
        <p:spPr>
          <a:xfrm>
            <a:off x="2387836" y="1597570"/>
            <a:ext cx="1168800" cy="1168800"/>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txBox="1">
            <a:spLocks noGrp="1"/>
          </p:cNvSpPr>
          <p:nvPr>
            <p:ph type="title"/>
          </p:nvPr>
        </p:nvSpPr>
        <p:spPr>
          <a:xfrm>
            <a:off x="3723166" y="1787770"/>
            <a:ext cx="3564738" cy="7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PROCESSOR</a:t>
            </a:r>
            <a:endParaRPr dirty="0"/>
          </a:p>
        </p:txBody>
      </p:sp>
      <p:sp>
        <p:nvSpPr>
          <p:cNvPr id="375" name="Google Shape;375;p41"/>
          <p:cNvSpPr txBox="1">
            <a:spLocks noGrp="1"/>
          </p:cNvSpPr>
          <p:nvPr>
            <p:ph type="title" idx="2"/>
          </p:nvPr>
        </p:nvSpPr>
        <p:spPr>
          <a:xfrm>
            <a:off x="2515030" y="1724770"/>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76" name="Google Shape;376;p41"/>
          <p:cNvSpPr txBox="1">
            <a:spLocks noGrp="1"/>
          </p:cNvSpPr>
          <p:nvPr>
            <p:ph type="subTitle" idx="1"/>
          </p:nvPr>
        </p:nvSpPr>
        <p:spPr>
          <a:xfrm>
            <a:off x="1000623" y="3675970"/>
            <a:ext cx="7142754" cy="434700"/>
          </a:xfrm>
          <a:prstGeom prst="rect">
            <a:avLst/>
          </a:prstGeom>
        </p:spPr>
        <p:txBody>
          <a:bodyPr spcFirstLastPara="1" wrap="square" lIns="91425" tIns="91425" rIns="91425" bIns="91425" anchor="ctr" anchorCtr="0">
            <a:noAutofit/>
          </a:bodyPr>
          <a:lstStyle/>
          <a:p>
            <a:pPr marL="0" indent="0"/>
            <a:r>
              <a:rPr lang="en-GB" sz="1000" dirty="0"/>
              <a:t>Work-Idle Clustering,  Deep Dive into Performances (Time-Accuracy), Best Algorithm Choice, Device Comparison</a:t>
            </a:r>
            <a:endParaRPr sz="1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9"/>
          <p:cNvSpPr/>
          <p:nvPr/>
        </p:nvSpPr>
        <p:spPr>
          <a:xfrm rot="10800000">
            <a:off x="1216500" y="1705030"/>
            <a:ext cx="6711000" cy="25131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9"/>
          <p:cNvSpPr/>
          <p:nvPr/>
        </p:nvSpPr>
        <p:spPr>
          <a:xfrm rot="10800000">
            <a:off x="1216500" y="925370"/>
            <a:ext cx="67110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9"/>
          <p:cNvSpPr txBox="1">
            <a:spLocks noGrp="1"/>
          </p:cNvSpPr>
          <p:nvPr>
            <p:ph type="title"/>
          </p:nvPr>
        </p:nvSpPr>
        <p:spPr>
          <a:xfrm>
            <a:off x="1823550" y="925375"/>
            <a:ext cx="5496900" cy="60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 CONCLUSIONS</a:t>
            </a:r>
            <a:endParaRPr dirty="0"/>
          </a:p>
        </p:txBody>
      </p:sp>
      <p:sp>
        <p:nvSpPr>
          <p:cNvPr id="332" name="Google Shape;332;p39"/>
          <p:cNvSpPr txBox="1">
            <a:spLocks noGrp="1"/>
          </p:cNvSpPr>
          <p:nvPr>
            <p:ph type="subTitle" idx="1"/>
          </p:nvPr>
        </p:nvSpPr>
        <p:spPr>
          <a:xfrm>
            <a:off x="1823625" y="2396075"/>
            <a:ext cx="5496900" cy="1131000"/>
          </a:xfrm>
          <a:prstGeom prst="rect">
            <a:avLst/>
          </a:prstGeom>
        </p:spPr>
        <p:txBody>
          <a:bodyPr spcFirstLastPara="1" wrap="square" lIns="91425" tIns="91425" rIns="91425" bIns="91425" anchor="ctr" anchorCtr="0">
            <a:noAutofit/>
          </a:bodyPr>
          <a:lstStyle/>
          <a:p>
            <a:pPr marL="0" lvl="0" indent="0" algn="just"/>
            <a:r>
              <a:rPr lang="en" dirty="0"/>
              <a:t>As Results of our Analysis we have performed over the Cache Component, we can conclude that:</a:t>
            </a:r>
          </a:p>
          <a:p>
            <a:pPr marL="342900" lvl="0" indent="-342900" algn="just">
              <a:buFont typeface="+mj-lt"/>
              <a:buAutoNum type="arabicPeriod"/>
            </a:pPr>
            <a:r>
              <a:rPr lang="en" dirty="0"/>
              <a:t>We have found a very strong Relation between the two features, through the application of the Linear Regression. </a:t>
            </a:r>
            <a:r>
              <a:rPr lang="en-GB" dirty="0"/>
              <a:t>We get, at the end, after some corrections, a high R_Squared value(a measure of how close the data points are to the fitted line). </a:t>
            </a:r>
            <a:endParaRPr lang="en" dirty="0"/>
          </a:p>
        </p:txBody>
      </p:sp>
    </p:spTree>
    <p:extLst>
      <p:ext uri="{BB962C8B-B14F-4D97-AF65-F5344CB8AC3E}">
        <p14:creationId xmlns:p14="http://schemas.microsoft.com/office/powerpoint/2010/main" val="57508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r>
              <a:rPr lang="en-GB" dirty="0"/>
              <a:t>4 : FINAL COMPARISON</a:t>
            </a:r>
            <a:endParaRPr dirty="0"/>
          </a:p>
        </p:txBody>
      </p:sp>
      <p:sp>
        <p:nvSpPr>
          <p:cNvPr id="302" name="Google Shape;302;p37"/>
          <p:cNvSpPr txBox="1">
            <a:spLocks noGrp="1"/>
          </p:cNvSpPr>
          <p:nvPr>
            <p:ph type="body" idx="1"/>
          </p:nvPr>
        </p:nvSpPr>
        <p:spPr>
          <a:xfrm>
            <a:off x="720000" y="1302481"/>
            <a:ext cx="7704000" cy="3375600"/>
          </a:xfrm>
          <a:prstGeom prst="rect">
            <a:avLst/>
          </a:prstGeom>
        </p:spPr>
        <p:txBody>
          <a:bodyPr spcFirstLastPara="1" wrap="square" lIns="91425" tIns="91425" rIns="91425" bIns="91425" anchor="ctr" anchorCtr="0">
            <a:noAutofit/>
          </a:bodyPr>
          <a:lstStyle/>
          <a:p>
            <a:pPr marL="0" indent="0">
              <a:buNone/>
            </a:pPr>
            <a:r>
              <a:rPr lang="it-IT" sz="1400" b="1" dirty="0">
                <a:solidFill>
                  <a:schemeClr val="dk2"/>
                </a:solidFill>
                <a:latin typeface="Dosis"/>
                <a:sym typeface="Dosis"/>
              </a:rPr>
              <a:t>INTRODUCTION</a:t>
            </a:r>
            <a:r>
              <a:rPr lang="it-IT" b="1" dirty="0">
                <a:solidFill>
                  <a:schemeClr val="dk2"/>
                </a:solidFill>
                <a:latin typeface="Dosis"/>
                <a:sym typeface="Dosis"/>
              </a:rPr>
              <a:t>:</a:t>
            </a:r>
            <a:endParaRPr lang="en-GB" b="1" dirty="0">
              <a:solidFill>
                <a:schemeClr val="dk2"/>
              </a:solidFill>
              <a:latin typeface="Dosis"/>
              <a:sym typeface="Dosis"/>
            </a:endParaRPr>
          </a:p>
          <a:p>
            <a:pPr marL="0" indent="0">
              <a:buNone/>
            </a:pPr>
            <a:r>
              <a:rPr lang="en-US" dirty="0">
                <a:solidFill>
                  <a:schemeClr val="bg1"/>
                </a:solidFill>
                <a:latin typeface="Quicksand Medium" panose="020B0604020202020204" charset="0"/>
                <a:sym typeface="Dosis"/>
              </a:rPr>
              <a:t>To end our project we decided to carry an </a:t>
            </a:r>
            <a:r>
              <a:rPr lang="en-US" b="1" dirty="0">
                <a:solidFill>
                  <a:srgbClr val="FFFF00"/>
                </a:solidFill>
                <a:latin typeface="Quicksand Medium" panose="020B0604020202020204" charset="0"/>
                <a:sym typeface="Dosis"/>
              </a:rPr>
              <a:t>analysis</a:t>
            </a:r>
            <a:r>
              <a:rPr lang="en-US" dirty="0">
                <a:solidFill>
                  <a:schemeClr val="bg1"/>
                </a:solidFill>
                <a:latin typeface="Quicksand Medium" panose="020B0604020202020204" charset="0"/>
                <a:sym typeface="Dosis"/>
              </a:rPr>
              <a:t> that uses all the previously shown datasets to </a:t>
            </a:r>
            <a:r>
              <a:rPr lang="en-US" b="1" dirty="0">
                <a:solidFill>
                  <a:srgbClr val="FFFF00"/>
                </a:solidFill>
                <a:latin typeface="Quicksand Medium" panose="020B0604020202020204" charset="0"/>
                <a:sym typeface="Dosis"/>
              </a:rPr>
              <a:t>find relations between features</a:t>
            </a:r>
            <a:r>
              <a:rPr lang="en-US" dirty="0">
                <a:solidFill>
                  <a:schemeClr val="bg1"/>
                </a:solidFill>
                <a:latin typeface="Quicksand Medium" panose="020B0604020202020204" charset="0"/>
                <a:sym typeface="Dosis"/>
              </a:rPr>
              <a:t> of </a:t>
            </a:r>
            <a:r>
              <a:rPr lang="en-US" b="1" dirty="0">
                <a:solidFill>
                  <a:srgbClr val="FFFF00"/>
                </a:solidFill>
                <a:latin typeface="Quicksand Medium" panose="020B0604020202020204" charset="0"/>
                <a:sym typeface="Dosis"/>
              </a:rPr>
              <a:t>different components</a:t>
            </a:r>
            <a:r>
              <a:rPr lang="en-US" dirty="0">
                <a:solidFill>
                  <a:schemeClr val="bg1"/>
                </a:solidFill>
                <a:latin typeface="Quicksand Medium" panose="020B0604020202020204" charset="0"/>
                <a:sym typeface="Dosis"/>
              </a:rPr>
              <a:t>. For that reason we decided to investigate on </a:t>
            </a:r>
            <a:r>
              <a:rPr lang="en-US" b="1" dirty="0">
                <a:solidFill>
                  <a:srgbClr val="FFFF00"/>
                </a:solidFill>
                <a:latin typeface="Quicksand Medium" panose="020B0604020202020204" charset="0"/>
                <a:sym typeface="Dosis"/>
              </a:rPr>
              <a:t>correlations</a:t>
            </a:r>
            <a:r>
              <a:rPr lang="en-US" dirty="0">
                <a:solidFill>
                  <a:schemeClr val="bg1"/>
                </a:solidFill>
                <a:latin typeface="Quicksand Medium" panose="020B0604020202020204" charset="0"/>
                <a:sym typeface="Dosis"/>
              </a:rPr>
              <a:t> between some of the most important between them that we selected. We ended the analysis showing also the less correlated features that seem to not influence each other.</a:t>
            </a:r>
            <a:br>
              <a:rPr lang="en-US" b="1" dirty="0">
                <a:solidFill>
                  <a:schemeClr val="bg1"/>
                </a:solidFill>
                <a:latin typeface="Quicksand Medium" panose="020B0604020202020204" charset="0"/>
                <a:sym typeface="Dosis"/>
              </a:rPr>
            </a:br>
            <a:endParaRPr lang="en-GB" dirty="0"/>
          </a:p>
          <a:p>
            <a:pPr marL="0" indent="0" algn="just">
              <a:buNone/>
            </a:pPr>
            <a:r>
              <a:rPr lang="it-IT" sz="1400" b="1" dirty="0">
                <a:solidFill>
                  <a:schemeClr val="dk2"/>
                </a:solidFill>
                <a:latin typeface="Dosis"/>
                <a:sym typeface="Dosis"/>
              </a:rPr>
              <a:t>OBJECTIVE:</a:t>
            </a:r>
          </a:p>
          <a:p>
            <a:pPr marL="0" indent="0" algn="just">
              <a:buNone/>
            </a:pPr>
            <a:r>
              <a:rPr lang="en-US" dirty="0">
                <a:solidFill>
                  <a:schemeClr val="bg1"/>
                </a:solidFill>
                <a:latin typeface="Quicksand Medium" panose="020B0604020202020204" charset="0"/>
              </a:rPr>
              <a:t>The aim of this study is to find what are the </a:t>
            </a:r>
            <a:r>
              <a:rPr lang="en-US" b="1" dirty="0">
                <a:solidFill>
                  <a:srgbClr val="FFFF00"/>
                </a:solidFill>
                <a:latin typeface="Quicksand Medium" panose="020B0604020202020204" charset="0"/>
              </a:rPr>
              <a:t>Most Correlated Features </a:t>
            </a:r>
            <a:r>
              <a:rPr lang="en-US" dirty="0">
                <a:solidFill>
                  <a:schemeClr val="bg1"/>
                </a:solidFill>
                <a:latin typeface="Quicksand Medium" panose="020B0604020202020204" charset="0"/>
              </a:rPr>
              <a:t>among different datasets, assuming that the correlation reflects the influence that a feature has on other features and therefore it’s relevance in performance monitoring.</a:t>
            </a:r>
            <a:r>
              <a:rPr lang="en-US" dirty="0">
                <a:solidFill>
                  <a:srgbClr val="000000"/>
                </a:solidFill>
                <a:latin typeface="Consolas" panose="020B0609020204030204" pitchFamily="49" charset="0"/>
              </a:rPr>
              <a:t>.</a:t>
            </a:r>
          </a:p>
          <a:p>
            <a:pPr marL="0" indent="0" algn="just">
              <a:buNone/>
            </a:pPr>
            <a:endParaRPr lang="en-GB" dirty="0"/>
          </a:p>
          <a:p>
            <a:pPr marL="0" indent="0" algn="just">
              <a:buNone/>
            </a:pPr>
            <a:r>
              <a:rPr lang="it-IT" sz="1400" b="1" dirty="0">
                <a:solidFill>
                  <a:schemeClr val="dk2"/>
                </a:solidFill>
                <a:latin typeface="Dosis"/>
                <a:sym typeface="Dosis"/>
              </a:rPr>
              <a:t>DATA GATHERING:</a:t>
            </a:r>
            <a:endParaRPr lang="en-GB" sz="1400" b="1" dirty="0">
              <a:solidFill>
                <a:schemeClr val="dk2"/>
              </a:solidFill>
              <a:latin typeface="Dosis"/>
              <a:sym typeface="Dosis"/>
            </a:endParaRPr>
          </a:p>
          <a:p>
            <a:pPr marL="0" indent="0" algn="just">
              <a:buNone/>
            </a:pPr>
            <a:r>
              <a:rPr lang="en-US" dirty="0">
                <a:solidFill>
                  <a:schemeClr val="bg1"/>
                </a:solidFill>
                <a:latin typeface="Quicksand Medium" panose="020B0604020202020204" charset="0"/>
              </a:rPr>
              <a:t>For the Gathering of our data, we let our PCs to be Monitored in a </a:t>
            </a:r>
            <a:r>
              <a:rPr lang="en-US" b="1" dirty="0">
                <a:solidFill>
                  <a:srgbClr val="FFFF00"/>
                </a:solidFill>
                <a:latin typeface="Quicksand Medium" panose="020B0604020202020204" charset="0"/>
              </a:rPr>
              <a:t>Working</a:t>
            </a:r>
            <a:r>
              <a:rPr lang="en-US" dirty="0">
                <a:solidFill>
                  <a:schemeClr val="bg1"/>
                </a:solidFill>
                <a:latin typeface="Quicksand Medium" panose="020B0604020202020204" charset="0"/>
              </a:rPr>
              <a:t> state. The Monitoring was taken during the execution of a Python code (creation of an image, design of rectangles on the image) for all the dataset except battery. For the latter dataset, the monitoring was taken watching a video.</a:t>
            </a:r>
          </a:p>
          <a:p>
            <a:pPr marL="0" indent="0" algn="just">
              <a:buNone/>
            </a:pPr>
            <a:endParaRPr dirty="0"/>
          </a:p>
        </p:txBody>
      </p:sp>
    </p:spTree>
    <p:extLst>
      <p:ext uri="{BB962C8B-B14F-4D97-AF65-F5344CB8AC3E}">
        <p14:creationId xmlns:p14="http://schemas.microsoft.com/office/powerpoint/2010/main" val="1906905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464025" y="498556"/>
            <a:ext cx="8219285" cy="457200"/>
          </a:xfrm>
          <a:prstGeom prst="rect">
            <a:avLst/>
          </a:prstGeom>
        </p:spPr>
        <p:txBody>
          <a:bodyPr spcFirstLastPara="1" wrap="square" lIns="91425" tIns="91425" rIns="91425" bIns="91425" anchor="ctr" anchorCtr="0">
            <a:noAutofit/>
          </a:bodyPr>
          <a:lstStyle/>
          <a:p>
            <a:r>
              <a:rPr lang="it-IT" dirty="0"/>
              <a:t>4 : Final Comparison</a:t>
            </a:r>
            <a:endParaRPr dirty="0"/>
          </a:p>
        </p:txBody>
      </p:sp>
      <p:sp>
        <p:nvSpPr>
          <p:cNvPr id="302" name="Google Shape;302;p37"/>
          <p:cNvSpPr txBox="1">
            <a:spLocks noGrp="1"/>
          </p:cNvSpPr>
          <p:nvPr>
            <p:ph type="body" idx="1"/>
          </p:nvPr>
        </p:nvSpPr>
        <p:spPr>
          <a:xfrm>
            <a:off x="720000" y="1072900"/>
            <a:ext cx="7704000" cy="3607300"/>
          </a:xfrm>
          <a:prstGeom prst="rect">
            <a:avLst/>
          </a:prstGeom>
        </p:spPr>
        <p:txBody>
          <a:bodyPr spcFirstLastPara="1" wrap="square" lIns="91425" tIns="91425" rIns="91425" bIns="91425" anchor="ctr" anchorCtr="0">
            <a:noAutofit/>
          </a:bodyPr>
          <a:lstStyle/>
          <a:p>
            <a:pPr marL="0" indent="0">
              <a:buNone/>
            </a:pPr>
            <a:r>
              <a:rPr lang="it-IT" sz="1600" b="1" dirty="0">
                <a:solidFill>
                  <a:schemeClr val="dk2"/>
                </a:solidFill>
                <a:latin typeface="Dosis"/>
                <a:sym typeface="Dosis"/>
              </a:rPr>
              <a:t>4.1.1 COMPARISON DATASET:</a:t>
            </a:r>
          </a:p>
          <a:p>
            <a:pPr marL="0" indent="0">
              <a:buNone/>
            </a:pPr>
            <a:r>
              <a:rPr lang="en-US" dirty="0">
                <a:solidFill>
                  <a:schemeClr val="bg1"/>
                </a:solidFill>
                <a:latin typeface="Quicksand Medium" panose="020B0604020202020204" charset="0"/>
              </a:rPr>
              <a:t>We create a new Dataset selecting two of the relevant features for each PC component we are analyzing. Notice that, we have selected only two columns for each dataset, otherwise we would end up with a too big Dataset, that would capture aspects we may not be currently interested in. </a:t>
            </a:r>
            <a:br>
              <a:rPr lang="en-US" dirty="0">
                <a:solidFill>
                  <a:schemeClr val="bg1"/>
                </a:solidFill>
                <a:latin typeface="Quicksand Medium" panose="020B0604020202020204" charset="0"/>
              </a:rPr>
            </a:br>
            <a:endParaRPr lang="en-US" dirty="0">
              <a:solidFill>
                <a:schemeClr val="bg1"/>
              </a:solidFill>
              <a:latin typeface="Quicksand Medium" panose="020B0604020202020204" charset="0"/>
            </a:endParaRPr>
          </a:p>
          <a:p>
            <a:pPr marL="0" lvl="0" indent="0">
              <a:buClr>
                <a:srgbClr val="FFFFFF"/>
              </a:buClr>
              <a:buNone/>
            </a:pPr>
            <a:r>
              <a:rPr lang="it-IT" sz="1600" b="1" dirty="0">
                <a:solidFill>
                  <a:srgbClr val="F83797"/>
                </a:solidFill>
                <a:latin typeface="Dosis"/>
                <a:sym typeface="Dosis"/>
              </a:rPr>
              <a:t>4.1.2 CORRELATION MATRIX:</a:t>
            </a:r>
          </a:p>
          <a:p>
            <a:pPr marL="0" lvl="0" indent="0">
              <a:buClr>
                <a:srgbClr val="FFFFFF"/>
              </a:buClr>
              <a:buNone/>
            </a:pPr>
            <a:r>
              <a:rPr lang="en-US" dirty="0">
                <a:solidFill>
                  <a:srgbClr val="FFFFFF"/>
                </a:solidFill>
                <a:latin typeface="Quicksand Medium" panose="020B0604020202020204" charset="0"/>
              </a:rPr>
              <a:t>We compute the correlation matrix for each possible pair of features in the dataset using Non Parametric Bootstrap. It will tell what are the highest and lowest correlated features. </a:t>
            </a:r>
          </a:p>
          <a:p>
            <a:pPr marL="0" lvl="0" indent="0">
              <a:buClr>
                <a:srgbClr val="FFFFFF"/>
              </a:buClr>
              <a:buNone/>
            </a:pPr>
            <a:r>
              <a:rPr lang="en-US" dirty="0">
                <a:solidFill>
                  <a:srgbClr val="FFFFFF"/>
                </a:solidFill>
                <a:latin typeface="Quicksand Medium" panose="020B0604020202020204" charset="0"/>
              </a:rPr>
              <a:t>Through a widget, we display the number of highest and lowest correlated features for each possible value of the correlation. </a:t>
            </a:r>
          </a:p>
          <a:p>
            <a:pPr marL="0" indent="0" algn="just">
              <a:buNone/>
            </a:pPr>
            <a:endParaRPr lang="en-GB" dirty="0"/>
          </a:p>
          <a:p>
            <a:pPr marL="0" indent="0">
              <a:buNone/>
            </a:pPr>
            <a:endParaRPr lang="en-GB" dirty="0"/>
          </a:p>
          <a:p>
            <a:pPr marL="0" indent="0" algn="just">
              <a:buNone/>
            </a:pPr>
            <a:endParaRPr lang="en-GB" dirty="0"/>
          </a:p>
          <a:p>
            <a:pPr marL="0" indent="0" algn="just">
              <a:buNone/>
            </a:pPr>
            <a:endParaRPr lang="en-GB" dirty="0"/>
          </a:p>
          <a:p>
            <a:pPr marL="0" indent="0" algn="just">
              <a:buNone/>
            </a:pPr>
            <a:endParaRPr lang="en-GB" b="1" dirty="0">
              <a:solidFill>
                <a:srgbClr val="FFFF00"/>
              </a:solidFill>
            </a:endParaRPr>
          </a:p>
          <a:p>
            <a:pPr marL="0" indent="0" algn="just">
              <a:buNone/>
            </a:pPr>
            <a:endParaRPr lang="en-GB" b="1" dirty="0">
              <a:solidFill>
                <a:srgbClr val="FFFF00"/>
              </a:solidFill>
            </a:endParaRPr>
          </a:p>
          <a:p>
            <a:pPr marL="0" indent="0" algn="just">
              <a:buNone/>
            </a:pPr>
            <a:endParaRPr lang="en-GB" b="1" dirty="0">
              <a:solidFill>
                <a:srgbClr val="FFFF00"/>
              </a:solidFill>
            </a:endParaRPr>
          </a:p>
        </p:txBody>
      </p:sp>
      <p:pic>
        <p:nvPicPr>
          <p:cNvPr id="7" name="Immagine 5" descr="Immagine che contiene testo, dispositivo, calibro&#10;&#10;Descrizione generata automaticamente">
            <a:extLst>
              <a:ext uri="{FF2B5EF4-FFF2-40B4-BE49-F238E27FC236}">
                <a16:creationId xmlns:a16="http://schemas.microsoft.com/office/drawing/2014/main" id="{342AEEEC-20C0-67CA-A678-F476449390E7}"/>
              </a:ext>
            </a:extLst>
          </p:cNvPr>
          <p:cNvPicPr>
            <a:picLocks noChangeAspect="1"/>
          </p:cNvPicPr>
          <p:nvPr/>
        </p:nvPicPr>
        <p:blipFill>
          <a:blip r:embed="rId3"/>
          <a:stretch>
            <a:fillRect/>
          </a:stretch>
        </p:blipFill>
        <p:spPr>
          <a:xfrm>
            <a:off x="3254991" y="3357248"/>
            <a:ext cx="3741192" cy="996721"/>
          </a:xfrm>
          <a:prstGeom prst="rect">
            <a:avLst/>
          </a:prstGeom>
        </p:spPr>
      </p:pic>
    </p:spTree>
    <p:extLst>
      <p:ext uri="{BB962C8B-B14F-4D97-AF65-F5344CB8AC3E}">
        <p14:creationId xmlns:p14="http://schemas.microsoft.com/office/powerpoint/2010/main" val="2077017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464025" y="498556"/>
            <a:ext cx="8219285" cy="457200"/>
          </a:xfrm>
          <a:prstGeom prst="rect">
            <a:avLst/>
          </a:prstGeom>
        </p:spPr>
        <p:txBody>
          <a:bodyPr spcFirstLastPara="1" wrap="square" lIns="91425" tIns="91425" rIns="91425" bIns="91425" anchor="ctr" anchorCtr="0">
            <a:noAutofit/>
          </a:bodyPr>
          <a:lstStyle/>
          <a:p>
            <a:r>
              <a:rPr lang="it-IT" dirty="0"/>
              <a:t>4 : Final Comparison</a:t>
            </a:r>
            <a:endParaRPr dirty="0"/>
          </a:p>
        </p:txBody>
      </p:sp>
      <p:sp>
        <p:nvSpPr>
          <p:cNvPr id="302" name="Google Shape;302;p37"/>
          <p:cNvSpPr txBox="1">
            <a:spLocks noGrp="1"/>
          </p:cNvSpPr>
          <p:nvPr>
            <p:ph type="body" idx="1"/>
          </p:nvPr>
        </p:nvSpPr>
        <p:spPr>
          <a:xfrm>
            <a:off x="720000" y="1072900"/>
            <a:ext cx="7704000" cy="3607300"/>
          </a:xfrm>
          <a:prstGeom prst="rect">
            <a:avLst/>
          </a:prstGeom>
        </p:spPr>
        <p:txBody>
          <a:bodyPr spcFirstLastPara="1" wrap="square" lIns="91425" tIns="91425" rIns="91425" bIns="91425" anchor="ctr" anchorCtr="0">
            <a:noAutofit/>
          </a:bodyPr>
          <a:lstStyle/>
          <a:p>
            <a:pPr marL="0" indent="0">
              <a:buNone/>
            </a:pPr>
            <a:r>
              <a:rPr lang="it-IT" sz="1600" b="1" dirty="0">
                <a:solidFill>
                  <a:schemeClr val="dk2"/>
                </a:solidFill>
                <a:latin typeface="Dosis"/>
                <a:sym typeface="Dosis"/>
              </a:rPr>
              <a:t>4.1.3: HIGHEST AND LOWEST CORRELATED FEATURES </a:t>
            </a:r>
          </a:p>
          <a:p>
            <a:pPr marL="0" indent="0">
              <a:buNone/>
            </a:pPr>
            <a:r>
              <a:rPr lang="it-IT" dirty="0">
                <a:solidFill>
                  <a:schemeClr val="bg1"/>
                </a:solidFill>
                <a:latin typeface="Quicksand Medium" panose="020B0604020202020204" charset="0"/>
                <a:sym typeface="Dosis"/>
              </a:rPr>
              <a:t>In this final step, we set an arbitrary high threshold (0.85) in order to look at the </a:t>
            </a:r>
            <a:r>
              <a:rPr lang="it-IT" b="1" dirty="0">
                <a:solidFill>
                  <a:srgbClr val="FFFF00"/>
                </a:solidFill>
                <a:latin typeface="Quicksand Medium" panose="020B0604020202020204" charset="0"/>
                <a:sym typeface="Dosis"/>
              </a:rPr>
              <a:t>highest</a:t>
            </a:r>
            <a:r>
              <a:rPr lang="it-IT" dirty="0">
                <a:solidFill>
                  <a:schemeClr val="bg1"/>
                </a:solidFill>
                <a:latin typeface="Quicksand Medium" panose="020B0604020202020204" charset="0"/>
                <a:sym typeface="Dosis"/>
              </a:rPr>
              <a:t> </a:t>
            </a:r>
            <a:r>
              <a:rPr lang="it-IT" b="1" dirty="0">
                <a:solidFill>
                  <a:srgbClr val="FFFF00"/>
                </a:solidFill>
                <a:latin typeface="Quicksand Medium" panose="020B0604020202020204" charset="0"/>
                <a:sym typeface="Dosis"/>
              </a:rPr>
              <a:t>correlated features </a:t>
            </a:r>
            <a:r>
              <a:rPr lang="it-IT" dirty="0">
                <a:solidFill>
                  <a:schemeClr val="bg1"/>
                </a:solidFill>
                <a:latin typeface="Quicksand Medium" panose="020B0604020202020204" charset="0"/>
                <a:sym typeface="Dosis"/>
              </a:rPr>
              <a:t>among those that we considered as some of the most relevant for a PC’s Performance Analysis. To perform that step we had to be careful to not take into account self- correlations. The following is the obtained result :</a:t>
            </a:r>
            <a:br>
              <a:rPr lang="en-US" dirty="0">
                <a:solidFill>
                  <a:schemeClr val="bg1"/>
                </a:solidFill>
                <a:latin typeface="Quicksand Medium" panose="020B0604020202020204" charset="0"/>
              </a:rPr>
            </a:br>
            <a:endParaRPr lang="en-US" dirty="0">
              <a:solidFill>
                <a:schemeClr val="bg1"/>
              </a:solidFill>
              <a:latin typeface="Quicksand Medium" panose="020B0604020202020204" charset="0"/>
            </a:endParaRPr>
          </a:p>
          <a:p>
            <a:pPr marL="0" indent="0" algn="just">
              <a:buNone/>
            </a:pPr>
            <a:endParaRPr lang="en-GB" dirty="0"/>
          </a:p>
          <a:p>
            <a:pPr marL="0" indent="0" algn="just">
              <a:buNone/>
            </a:pPr>
            <a:endParaRPr lang="en-GB" dirty="0"/>
          </a:p>
          <a:p>
            <a:pPr marL="0" indent="0" algn="just">
              <a:buNone/>
            </a:pPr>
            <a:endParaRPr lang="en-GB" dirty="0"/>
          </a:p>
          <a:p>
            <a:pPr marL="0" indent="0" algn="just">
              <a:buNone/>
            </a:pPr>
            <a:endParaRPr lang="en-GB" dirty="0"/>
          </a:p>
          <a:p>
            <a:pPr marL="0" indent="0">
              <a:buNone/>
            </a:pPr>
            <a:r>
              <a:rPr lang="it-IT" dirty="0">
                <a:solidFill>
                  <a:schemeClr val="bg1"/>
                </a:solidFill>
                <a:latin typeface="Quicksand Medium" panose="020B0604020202020204" charset="0"/>
                <a:sym typeface="Dosis"/>
              </a:rPr>
              <a:t>As a final step we also decided to find the </a:t>
            </a:r>
            <a:r>
              <a:rPr lang="it-IT" b="1" dirty="0">
                <a:solidFill>
                  <a:srgbClr val="FFFF00"/>
                </a:solidFill>
                <a:latin typeface="Quicksand Medium" panose="020B0604020202020204" charset="0"/>
                <a:sym typeface="Dosis"/>
              </a:rPr>
              <a:t>features</a:t>
            </a:r>
            <a:r>
              <a:rPr lang="it-IT" dirty="0">
                <a:solidFill>
                  <a:schemeClr val="bg1"/>
                </a:solidFill>
                <a:latin typeface="Quicksand Medium" panose="020B0604020202020204" charset="0"/>
                <a:sym typeface="Dosis"/>
              </a:rPr>
              <a:t> that were </a:t>
            </a:r>
            <a:r>
              <a:rPr lang="it-IT" b="1" dirty="0">
                <a:solidFill>
                  <a:srgbClr val="FFFF00"/>
                </a:solidFill>
                <a:latin typeface="Quicksand Medium" panose="020B0604020202020204" charset="0"/>
                <a:sym typeface="Dosis"/>
              </a:rPr>
              <a:t>less correlated</a:t>
            </a:r>
            <a:r>
              <a:rPr lang="it-IT" dirty="0">
                <a:solidFill>
                  <a:schemeClr val="bg1"/>
                </a:solidFill>
                <a:latin typeface="Quicksand Medium" panose="020B0604020202020204" charset="0"/>
                <a:sym typeface="Dosis"/>
              </a:rPr>
              <a:t>, the ones that have less influence on each other. We obtained:</a:t>
            </a:r>
          </a:p>
          <a:p>
            <a:pPr marL="0" indent="0" algn="just">
              <a:buNone/>
            </a:pPr>
            <a:endParaRPr lang="en-GB" dirty="0"/>
          </a:p>
          <a:p>
            <a:pPr marL="0" indent="0">
              <a:buNone/>
            </a:pPr>
            <a:endParaRPr lang="en-GB" dirty="0"/>
          </a:p>
          <a:p>
            <a:pPr marL="0" indent="0" algn="just">
              <a:buNone/>
            </a:pPr>
            <a:endParaRPr lang="en-GB" dirty="0"/>
          </a:p>
          <a:p>
            <a:pPr marL="0" indent="0" algn="just">
              <a:buNone/>
            </a:pPr>
            <a:endParaRPr lang="en-GB" dirty="0"/>
          </a:p>
          <a:p>
            <a:pPr marL="0" indent="0" algn="just">
              <a:buNone/>
            </a:pPr>
            <a:endParaRPr lang="en-GB" b="1" dirty="0">
              <a:solidFill>
                <a:srgbClr val="FFFF00"/>
              </a:solidFill>
            </a:endParaRPr>
          </a:p>
          <a:p>
            <a:pPr marL="0" indent="0" algn="just">
              <a:buNone/>
            </a:pPr>
            <a:endParaRPr lang="en-GB" b="1" dirty="0">
              <a:solidFill>
                <a:srgbClr val="FFFF00"/>
              </a:solidFill>
            </a:endParaRPr>
          </a:p>
          <a:p>
            <a:pPr marL="0" indent="0" algn="just">
              <a:buNone/>
            </a:pPr>
            <a:endParaRPr lang="en-GB" b="1" dirty="0">
              <a:solidFill>
                <a:srgbClr val="FFFF00"/>
              </a:solidFill>
            </a:endParaRPr>
          </a:p>
        </p:txBody>
      </p:sp>
      <p:pic>
        <p:nvPicPr>
          <p:cNvPr id="6" name="Picture 5">
            <a:extLst>
              <a:ext uri="{FF2B5EF4-FFF2-40B4-BE49-F238E27FC236}">
                <a16:creationId xmlns:a16="http://schemas.microsoft.com/office/drawing/2014/main" id="{924CB608-1CC7-163E-7C2C-2660E75CD80F}"/>
              </a:ext>
            </a:extLst>
          </p:cNvPr>
          <p:cNvPicPr>
            <a:picLocks noChangeAspect="1"/>
          </p:cNvPicPr>
          <p:nvPr/>
        </p:nvPicPr>
        <p:blipFill>
          <a:blip r:embed="rId3"/>
          <a:stretch>
            <a:fillRect/>
          </a:stretch>
        </p:blipFill>
        <p:spPr>
          <a:xfrm>
            <a:off x="989462" y="2402928"/>
            <a:ext cx="7028597" cy="168822"/>
          </a:xfrm>
          <a:prstGeom prst="rect">
            <a:avLst/>
          </a:prstGeom>
        </p:spPr>
      </p:pic>
      <p:pic>
        <p:nvPicPr>
          <p:cNvPr id="3" name="Picture 2">
            <a:extLst>
              <a:ext uri="{FF2B5EF4-FFF2-40B4-BE49-F238E27FC236}">
                <a16:creationId xmlns:a16="http://schemas.microsoft.com/office/drawing/2014/main" id="{2C548DAE-EA08-412D-E0B6-49F193EA4B6B}"/>
              </a:ext>
            </a:extLst>
          </p:cNvPr>
          <p:cNvPicPr>
            <a:picLocks noChangeAspect="1"/>
          </p:cNvPicPr>
          <p:nvPr/>
        </p:nvPicPr>
        <p:blipFill>
          <a:blip r:embed="rId4"/>
          <a:stretch>
            <a:fillRect/>
          </a:stretch>
        </p:blipFill>
        <p:spPr>
          <a:xfrm>
            <a:off x="989463" y="3532822"/>
            <a:ext cx="7028628" cy="168822"/>
          </a:xfrm>
          <a:prstGeom prst="rect">
            <a:avLst/>
          </a:prstGeom>
        </p:spPr>
      </p:pic>
    </p:spTree>
    <p:extLst>
      <p:ext uri="{BB962C8B-B14F-4D97-AF65-F5344CB8AC3E}">
        <p14:creationId xmlns:p14="http://schemas.microsoft.com/office/powerpoint/2010/main" val="3886801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9"/>
          <p:cNvSpPr/>
          <p:nvPr/>
        </p:nvSpPr>
        <p:spPr>
          <a:xfrm rot="10800000">
            <a:off x="1216500" y="1705030"/>
            <a:ext cx="6711000" cy="25131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9"/>
          <p:cNvSpPr/>
          <p:nvPr/>
        </p:nvSpPr>
        <p:spPr>
          <a:xfrm rot="10800000">
            <a:off x="1216500" y="925370"/>
            <a:ext cx="67110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9"/>
          <p:cNvSpPr txBox="1">
            <a:spLocks noGrp="1"/>
          </p:cNvSpPr>
          <p:nvPr>
            <p:ph type="title"/>
          </p:nvPr>
        </p:nvSpPr>
        <p:spPr>
          <a:xfrm>
            <a:off x="1823550" y="925375"/>
            <a:ext cx="5496900" cy="60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 CONCLUSIONS</a:t>
            </a:r>
            <a:endParaRPr dirty="0"/>
          </a:p>
        </p:txBody>
      </p:sp>
      <p:sp>
        <p:nvSpPr>
          <p:cNvPr id="332" name="Google Shape;332;p39"/>
          <p:cNvSpPr txBox="1">
            <a:spLocks noGrp="1"/>
          </p:cNvSpPr>
          <p:nvPr>
            <p:ph type="subTitle" idx="1"/>
          </p:nvPr>
        </p:nvSpPr>
        <p:spPr>
          <a:xfrm>
            <a:off x="1823625" y="2396075"/>
            <a:ext cx="5496900" cy="11310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dirty="0"/>
              <a:t>As Results of our Analysis we have performed over all the Component, we can conclude that:</a:t>
            </a:r>
          </a:p>
          <a:p>
            <a:pPr marL="342900" lvl="0" indent="-342900" algn="just">
              <a:buFont typeface="+mj-lt"/>
              <a:buAutoNum type="arabicPeriod"/>
            </a:pPr>
            <a:r>
              <a:rPr lang="en" dirty="0"/>
              <a:t>We have found </a:t>
            </a:r>
            <a:r>
              <a:rPr lang="it-IT" dirty="0"/>
              <a:t>the pairs of features that have the strongest correlations.</a:t>
            </a:r>
          </a:p>
          <a:p>
            <a:pPr marL="342900" lvl="0" indent="-342900" algn="just">
              <a:buFont typeface="+mj-lt"/>
              <a:buAutoNum type="arabicPeriod"/>
            </a:pPr>
            <a:r>
              <a:rPr lang="it-IT" dirty="0"/>
              <a:t>We have found the pairs of features that have the weaker correlations.</a:t>
            </a:r>
            <a:endParaRPr lang="en" dirty="0"/>
          </a:p>
        </p:txBody>
      </p:sp>
    </p:spTree>
    <p:extLst>
      <p:ext uri="{BB962C8B-B14F-4D97-AF65-F5344CB8AC3E}">
        <p14:creationId xmlns:p14="http://schemas.microsoft.com/office/powerpoint/2010/main" val="31201776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8" name="Google Shape;1188;p70"/>
          <p:cNvSpPr txBox="1">
            <a:spLocks noGrp="1"/>
          </p:cNvSpPr>
          <p:nvPr>
            <p:ph type="subTitle" idx="1"/>
          </p:nvPr>
        </p:nvSpPr>
        <p:spPr>
          <a:xfrm>
            <a:off x="2707013" y="1859212"/>
            <a:ext cx="3434700" cy="109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it-IT" sz="1800" b="1" dirty="0">
                <a:solidFill>
                  <a:srgbClr val="FFFF00"/>
                </a:solidFill>
              </a:rPr>
              <a:t>A</a:t>
            </a:r>
            <a:r>
              <a:rPr lang="it-IT" dirty="0"/>
              <a:t>lessio </a:t>
            </a:r>
            <a:r>
              <a:rPr lang="it-IT" dirty="0" err="1"/>
              <a:t>Borgi</a:t>
            </a:r>
            <a:endParaRPr lang="it-IT" dirty="0"/>
          </a:p>
          <a:p>
            <a:pPr marL="0" lvl="0" indent="0" algn="ctr" rtl="0">
              <a:spcBef>
                <a:spcPts val="0"/>
              </a:spcBef>
              <a:spcAft>
                <a:spcPts val="0"/>
              </a:spcAft>
              <a:buClr>
                <a:schemeClr val="dk1"/>
              </a:buClr>
              <a:buSzPts val="1100"/>
              <a:buFont typeface="Arial"/>
              <a:buNone/>
            </a:pPr>
            <a:r>
              <a:rPr lang="it-IT" b="1" dirty="0">
                <a:solidFill>
                  <a:srgbClr val="FFFF00"/>
                </a:solidFill>
              </a:rPr>
              <a:t>M</a:t>
            </a:r>
            <a:r>
              <a:rPr lang="it-IT" dirty="0"/>
              <a:t>artina </a:t>
            </a:r>
            <a:r>
              <a:rPr lang="it-IT" dirty="0" err="1"/>
              <a:t>Doku</a:t>
            </a:r>
            <a:endParaRPr lang="it-IT" dirty="0"/>
          </a:p>
          <a:p>
            <a:pPr marL="0" lvl="0" indent="0" algn="ctr" rtl="0">
              <a:spcBef>
                <a:spcPts val="0"/>
              </a:spcBef>
              <a:spcAft>
                <a:spcPts val="0"/>
              </a:spcAft>
              <a:buClr>
                <a:schemeClr val="dk1"/>
              </a:buClr>
              <a:buSzPts val="1100"/>
              <a:buFont typeface="Arial"/>
              <a:buNone/>
            </a:pPr>
            <a:r>
              <a:rPr lang="it-IT" dirty="0"/>
              <a:t>         </a:t>
            </a:r>
            <a:r>
              <a:rPr lang="it-IT" b="1" dirty="0">
                <a:solidFill>
                  <a:srgbClr val="FFFF00"/>
                </a:solidFill>
              </a:rPr>
              <a:t>G</a:t>
            </a:r>
            <a:r>
              <a:rPr lang="it-IT" dirty="0"/>
              <a:t>iuseppina Iannotti</a:t>
            </a:r>
            <a:endParaRPr dirty="0"/>
          </a:p>
        </p:txBody>
      </p:sp>
      <p:sp>
        <p:nvSpPr>
          <p:cNvPr id="1189" name="Google Shape;1189;p70"/>
          <p:cNvSpPr txBox="1">
            <a:spLocks noGrp="1"/>
          </p:cNvSpPr>
          <p:nvPr>
            <p:ph type="title"/>
          </p:nvPr>
        </p:nvSpPr>
        <p:spPr>
          <a:xfrm>
            <a:off x="2276963" y="678112"/>
            <a:ext cx="4294800" cy="87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190" name="Google Shape;1190;p70"/>
          <p:cNvSpPr txBox="1"/>
          <p:nvPr/>
        </p:nvSpPr>
        <p:spPr>
          <a:xfrm>
            <a:off x="2924363" y="4192800"/>
            <a:ext cx="3000000" cy="2742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endParaRPr sz="1200" dirty="0">
              <a:solidFill>
                <a:schemeClr val="lt1"/>
              </a:solidFill>
              <a:latin typeface="Quicksand"/>
              <a:ea typeface="Quicksand"/>
              <a:cs typeface="Quicksand"/>
              <a:sym typeface="Quicksand"/>
            </a:endParaRPr>
          </a:p>
        </p:txBody>
      </p:sp>
      <p:pic>
        <p:nvPicPr>
          <p:cNvPr id="6" name="Picture 5">
            <a:extLst>
              <a:ext uri="{FF2B5EF4-FFF2-40B4-BE49-F238E27FC236}">
                <a16:creationId xmlns:a16="http://schemas.microsoft.com/office/drawing/2014/main" id="{8CDA1F65-B368-1E5D-65C1-9AF8F7269CF1}"/>
              </a:ext>
            </a:extLst>
          </p:cNvPr>
          <p:cNvPicPr>
            <a:picLocks noChangeAspect="1"/>
          </p:cNvPicPr>
          <p:nvPr/>
        </p:nvPicPr>
        <p:blipFill>
          <a:blip r:embed="rId3"/>
          <a:stretch>
            <a:fillRect/>
          </a:stretch>
        </p:blipFill>
        <p:spPr>
          <a:xfrm>
            <a:off x="2063093" y="2813299"/>
            <a:ext cx="5050430" cy="9613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r>
              <a:rPr lang="en" dirty="0"/>
              <a:t>TASK EXPLANATION</a:t>
            </a:r>
            <a:endParaRPr dirty="0"/>
          </a:p>
        </p:txBody>
      </p:sp>
      <p:sp>
        <p:nvSpPr>
          <p:cNvPr id="302" name="Google Shape;302;p37"/>
          <p:cNvSpPr txBox="1">
            <a:spLocks noGrp="1"/>
          </p:cNvSpPr>
          <p:nvPr>
            <p:ph type="body" idx="1"/>
          </p:nvPr>
        </p:nvSpPr>
        <p:spPr>
          <a:xfrm>
            <a:off x="720000" y="1302481"/>
            <a:ext cx="7704000" cy="3375600"/>
          </a:xfrm>
          <a:prstGeom prst="rect">
            <a:avLst/>
          </a:prstGeom>
        </p:spPr>
        <p:txBody>
          <a:bodyPr spcFirstLastPara="1" wrap="square" lIns="91425" tIns="91425" rIns="91425" bIns="91425" anchor="ctr" anchorCtr="0">
            <a:noAutofit/>
          </a:bodyPr>
          <a:lstStyle/>
          <a:p>
            <a:pPr marL="158750" indent="0" algn="just">
              <a:buNone/>
            </a:pPr>
            <a:endParaRPr lang="en-GB" dirty="0"/>
          </a:p>
          <a:p>
            <a:pPr marL="158750" indent="0" algn="just">
              <a:buNone/>
            </a:pPr>
            <a:endParaRPr lang="en-GB" dirty="0"/>
          </a:p>
          <a:p>
            <a:pPr marL="158750" indent="0" algn="just">
              <a:buNone/>
            </a:pPr>
            <a:endParaRPr lang="en-GB" dirty="0"/>
          </a:p>
          <a:p>
            <a:pPr marL="158750" indent="0" algn="just">
              <a:buNone/>
            </a:pPr>
            <a:endParaRPr lang="en-GB" dirty="0"/>
          </a:p>
          <a:p>
            <a:pPr marL="158750" indent="0" algn="just">
              <a:buNone/>
            </a:pPr>
            <a:r>
              <a:rPr lang="en-GB" dirty="0"/>
              <a:t>The </a:t>
            </a:r>
            <a:r>
              <a:rPr lang="en-GB" b="1" dirty="0">
                <a:solidFill>
                  <a:srgbClr val="FFFF00"/>
                </a:solidFill>
              </a:rPr>
              <a:t>Processor </a:t>
            </a:r>
            <a:r>
              <a:rPr lang="en-GB" dirty="0">
                <a:solidFill>
                  <a:schemeClr val="bg1"/>
                </a:solidFill>
              </a:rPr>
              <a:t>is the first Component we are going to study</a:t>
            </a:r>
            <a:r>
              <a:rPr lang="en-GB" dirty="0"/>
              <a:t>. More commonly known as </a:t>
            </a:r>
            <a:r>
              <a:rPr lang="en-GB" b="1" dirty="0">
                <a:solidFill>
                  <a:srgbClr val="FFFF00"/>
                </a:solidFill>
              </a:rPr>
              <a:t>CPU (Central Processing Unit) </a:t>
            </a:r>
            <a:r>
              <a:rPr lang="en-GB" dirty="0"/>
              <a:t>is the logical and physical unit or subsystem that oversees the functionalities of a computer ( Brain ).</a:t>
            </a:r>
          </a:p>
          <a:p>
            <a:pPr marL="0" indent="0" algn="just">
              <a:buNone/>
            </a:pPr>
            <a:endParaRPr lang="it-IT" sz="1400" b="1" dirty="0">
              <a:solidFill>
                <a:schemeClr val="dk2"/>
              </a:solidFill>
              <a:latin typeface="Dosis"/>
              <a:sym typeface="Dosis"/>
            </a:endParaRPr>
          </a:p>
          <a:p>
            <a:pPr marL="0" indent="0" algn="just">
              <a:buNone/>
            </a:pPr>
            <a:r>
              <a:rPr lang="it-IT" sz="1400" b="1" dirty="0">
                <a:solidFill>
                  <a:schemeClr val="dk2"/>
                </a:solidFill>
                <a:latin typeface="Dosis"/>
                <a:sym typeface="Dosis"/>
              </a:rPr>
              <a:t>TASKS:</a:t>
            </a:r>
          </a:p>
          <a:p>
            <a:pPr marL="0" indent="0" algn="just">
              <a:buNone/>
            </a:pPr>
            <a:r>
              <a:rPr lang="it-IT" dirty="0"/>
              <a:t>In this first part of the Statistics Journey, we are going to perform on the CPU the following:</a:t>
            </a:r>
          </a:p>
          <a:p>
            <a:pPr marL="0" indent="0" algn="just">
              <a:buNone/>
            </a:pPr>
            <a:r>
              <a:rPr lang="en-GB" dirty="0"/>
              <a:t>1.1 : Clustering Idle VS Working &amp; Focus on Performances: Best Algorithm Choice</a:t>
            </a:r>
          </a:p>
          <a:p>
            <a:pPr marL="0" indent="0">
              <a:buNone/>
            </a:pPr>
            <a:r>
              <a:rPr lang="en-GB" dirty="0"/>
              <a:t>1.2: Performances Devices Comparison</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br>
              <a:rPr lang="en-GB" dirty="0"/>
            </a:br>
            <a:endParaRPr lang="en-GB" dirty="0"/>
          </a:p>
          <a:p>
            <a:pPr marL="0" indent="0" algn="just">
              <a:buNone/>
            </a:pPr>
            <a:endParaRPr lang="en-GB" dirty="0"/>
          </a:p>
          <a:p>
            <a:pPr marL="0" indent="0" algn="just">
              <a:buNone/>
            </a:pPr>
            <a:endParaRPr dirty="0"/>
          </a:p>
        </p:txBody>
      </p:sp>
      <p:pic>
        <p:nvPicPr>
          <p:cNvPr id="3" name="Picture 2">
            <a:extLst>
              <a:ext uri="{FF2B5EF4-FFF2-40B4-BE49-F238E27FC236}">
                <a16:creationId xmlns:a16="http://schemas.microsoft.com/office/drawing/2014/main" id="{5EB3993C-794B-1636-CCC8-D193C96AECBB}"/>
              </a:ext>
            </a:extLst>
          </p:cNvPr>
          <p:cNvPicPr>
            <a:picLocks noChangeAspect="1"/>
          </p:cNvPicPr>
          <p:nvPr/>
        </p:nvPicPr>
        <p:blipFill>
          <a:blip r:embed="rId3"/>
          <a:stretch>
            <a:fillRect/>
          </a:stretch>
        </p:blipFill>
        <p:spPr>
          <a:xfrm>
            <a:off x="6172616" y="3017581"/>
            <a:ext cx="2251384" cy="1667322"/>
          </a:xfrm>
          <a:prstGeom prst="rect">
            <a:avLst/>
          </a:prstGeom>
        </p:spPr>
      </p:pic>
      <p:pic>
        <p:nvPicPr>
          <p:cNvPr id="5" name="Picture 4">
            <a:extLst>
              <a:ext uri="{FF2B5EF4-FFF2-40B4-BE49-F238E27FC236}">
                <a16:creationId xmlns:a16="http://schemas.microsoft.com/office/drawing/2014/main" id="{6D9F30B0-62FC-C5A7-94F4-BBB02BF74AFC}"/>
              </a:ext>
            </a:extLst>
          </p:cNvPr>
          <p:cNvPicPr>
            <a:picLocks noChangeAspect="1"/>
          </p:cNvPicPr>
          <p:nvPr/>
        </p:nvPicPr>
        <p:blipFill>
          <a:blip r:embed="rId4"/>
          <a:stretch>
            <a:fillRect/>
          </a:stretch>
        </p:blipFill>
        <p:spPr>
          <a:xfrm>
            <a:off x="3320957" y="3010757"/>
            <a:ext cx="2737950" cy="1693487"/>
          </a:xfrm>
          <a:prstGeom prst="rect">
            <a:avLst/>
          </a:prstGeom>
        </p:spPr>
      </p:pic>
      <p:pic>
        <p:nvPicPr>
          <p:cNvPr id="7" name="Picture 6">
            <a:extLst>
              <a:ext uri="{FF2B5EF4-FFF2-40B4-BE49-F238E27FC236}">
                <a16:creationId xmlns:a16="http://schemas.microsoft.com/office/drawing/2014/main" id="{3A5CECFC-362B-4FB8-F559-DD85D7C805A9}"/>
              </a:ext>
            </a:extLst>
          </p:cNvPr>
          <p:cNvPicPr>
            <a:picLocks noChangeAspect="1"/>
          </p:cNvPicPr>
          <p:nvPr/>
        </p:nvPicPr>
        <p:blipFill>
          <a:blip r:embed="rId5"/>
          <a:stretch>
            <a:fillRect/>
          </a:stretch>
        </p:blipFill>
        <p:spPr>
          <a:xfrm>
            <a:off x="841156" y="3010757"/>
            <a:ext cx="2358646" cy="1719650"/>
          </a:xfrm>
          <a:prstGeom prst="rect">
            <a:avLst/>
          </a:prstGeom>
        </p:spPr>
      </p:pic>
    </p:spTree>
    <p:extLst>
      <p:ext uri="{BB962C8B-B14F-4D97-AF65-F5344CB8AC3E}">
        <p14:creationId xmlns:p14="http://schemas.microsoft.com/office/powerpoint/2010/main" val="3870414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r>
              <a:rPr lang="en" dirty="0"/>
              <a:t>1.1: </a:t>
            </a:r>
            <a:r>
              <a:rPr lang="en-GB" dirty="0"/>
              <a:t>Clustering Idle VS Working </a:t>
            </a:r>
            <a:endParaRPr dirty="0"/>
          </a:p>
        </p:txBody>
      </p:sp>
      <p:sp>
        <p:nvSpPr>
          <p:cNvPr id="302" name="Google Shape;302;p37"/>
          <p:cNvSpPr txBox="1">
            <a:spLocks noGrp="1"/>
          </p:cNvSpPr>
          <p:nvPr>
            <p:ph type="body" idx="1"/>
          </p:nvPr>
        </p:nvSpPr>
        <p:spPr>
          <a:xfrm>
            <a:off x="720000" y="1302481"/>
            <a:ext cx="7704000" cy="3375600"/>
          </a:xfrm>
          <a:prstGeom prst="rect">
            <a:avLst/>
          </a:prstGeom>
        </p:spPr>
        <p:txBody>
          <a:bodyPr spcFirstLastPara="1" wrap="square" lIns="91425" tIns="91425" rIns="91425" bIns="91425" anchor="ctr" anchorCtr="0">
            <a:noAutofit/>
          </a:bodyPr>
          <a:lstStyle/>
          <a:p>
            <a:pPr marL="0" indent="0">
              <a:buNone/>
            </a:pPr>
            <a:r>
              <a:rPr lang="it-IT" sz="1400" b="1" dirty="0">
                <a:solidFill>
                  <a:schemeClr val="dk2"/>
                </a:solidFill>
                <a:latin typeface="Dosis"/>
                <a:sym typeface="Dosis"/>
              </a:rPr>
              <a:t>INTRODUCTION</a:t>
            </a:r>
            <a:r>
              <a:rPr lang="it-IT" b="1" dirty="0">
                <a:solidFill>
                  <a:schemeClr val="dk2"/>
                </a:solidFill>
                <a:latin typeface="Dosis"/>
                <a:sym typeface="Dosis"/>
              </a:rPr>
              <a:t>:</a:t>
            </a:r>
          </a:p>
          <a:p>
            <a:pPr marL="0" indent="0">
              <a:buNone/>
            </a:pPr>
            <a:r>
              <a:rPr lang="it-IT" dirty="0">
                <a:sym typeface="Dosis"/>
              </a:rPr>
              <a:t>We gathered data in such a way that the Pc could have been only in two main steps:</a:t>
            </a:r>
          </a:p>
          <a:p>
            <a:pPr marL="228600" indent="-228600"/>
            <a:r>
              <a:rPr lang="it-IT" b="1" dirty="0">
                <a:solidFill>
                  <a:srgbClr val="FFFF00"/>
                </a:solidFill>
                <a:sym typeface="Dosis"/>
              </a:rPr>
              <a:t>Idle State: </a:t>
            </a:r>
            <a:r>
              <a:rPr lang="it-IT" dirty="0">
                <a:sym typeface="Dosis"/>
              </a:rPr>
              <a:t>The Pcs were switched on, but no task was executed on them (</a:t>
            </a:r>
            <a:r>
              <a:rPr lang="it-IT" b="1" dirty="0">
                <a:solidFill>
                  <a:srgbClr val="FFFF00"/>
                </a:solidFill>
                <a:sym typeface="Dosis"/>
              </a:rPr>
              <a:t>idle_time%</a:t>
            </a:r>
            <a:r>
              <a:rPr lang="it-IT" dirty="0">
                <a:sym typeface="Dosis"/>
              </a:rPr>
              <a:t>).</a:t>
            </a:r>
          </a:p>
          <a:p>
            <a:pPr marL="228600" indent="-228600"/>
            <a:r>
              <a:rPr lang="it-IT" b="1" dirty="0">
                <a:solidFill>
                  <a:srgbClr val="FFFF00"/>
                </a:solidFill>
                <a:sym typeface="Dosis"/>
              </a:rPr>
              <a:t>Working State: </a:t>
            </a:r>
            <a:r>
              <a:rPr lang="it-IT" dirty="0">
                <a:sym typeface="Dosis"/>
              </a:rPr>
              <a:t>The Pcs were Training a ML Model (</a:t>
            </a:r>
            <a:r>
              <a:rPr lang="it-IT" b="1" dirty="0">
                <a:solidFill>
                  <a:srgbClr val="FFFF00"/>
                </a:solidFill>
                <a:sym typeface="Dosis"/>
              </a:rPr>
              <a:t>processor_time%</a:t>
            </a:r>
            <a:r>
              <a:rPr lang="it-IT" dirty="0">
                <a:sym typeface="Dosis"/>
              </a:rPr>
              <a:t>).</a:t>
            </a:r>
          </a:p>
          <a:p>
            <a:pPr marL="0" indent="0">
              <a:buNone/>
            </a:pPr>
            <a:endParaRPr lang="it-IT" dirty="0">
              <a:sym typeface="Dosis"/>
            </a:endParaRPr>
          </a:p>
          <a:p>
            <a:pPr marL="0" indent="0">
              <a:buNone/>
            </a:pPr>
            <a:r>
              <a:rPr lang="it-IT" dirty="0">
                <a:sym typeface="Dosis"/>
              </a:rPr>
              <a:t>As a small digression, an OS must aim to have an </a:t>
            </a:r>
            <a:r>
              <a:rPr lang="it-IT" b="1" dirty="0">
                <a:solidFill>
                  <a:srgbClr val="FFFF00"/>
                </a:solidFill>
                <a:sym typeface="Dosis"/>
              </a:rPr>
              <a:t>High CPU Usage </a:t>
            </a:r>
            <a:r>
              <a:rPr lang="it-IT" b="1" dirty="0">
                <a:solidFill>
                  <a:schemeClr val="bg1"/>
                </a:solidFill>
                <a:sym typeface="Dosis"/>
              </a:rPr>
              <a:t>( </a:t>
            </a:r>
            <a:r>
              <a:rPr lang="it-IT" b="1" dirty="0">
                <a:solidFill>
                  <a:srgbClr val="FFFF00"/>
                </a:solidFill>
                <a:sym typeface="Dosis"/>
              </a:rPr>
              <a:t>processor_time% </a:t>
            </a:r>
            <a:r>
              <a:rPr lang="it-IT" dirty="0">
                <a:solidFill>
                  <a:schemeClr val="bg1"/>
                </a:solidFill>
                <a:sym typeface="Dosis"/>
              </a:rPr>
              <a:t>).</a:t>
            </a:r>
          </a:p>
          <a:p>
            <a:pPr marL="0" indent="0">
              <a:buNone/>
            </a:pPr>
            <a:endParaRPr lang="it-IT" dirty="0"/>
          </a:p>
          <a:p>
            <a:pPr marL="0" indent="0">
              <a:buNone/>
            </a:pPr>
            <a:r>
              <a:rPr lang="it-IT" sz="1400" b="1" dirty="0">
                <a:solidFill>
                  <a:schemeClr val="dk2"/>
                </a:solidFill>
                <a:latin typeface="Dosis"/>
                <a:sym typeface="Dosis"/>
              </a:rPr>
              <a:t>OBJECTIVE:</a:t>
            </a:r>
          </a:p>
          <a:p>
            <a:pPr marL="0" indent="0">
              <a:buNone/>
            </a:pPr>
            <a:r>
              <a:rPr lang="en-GB" dirty="0"/>
              <a:t>Find a distinction in the data we have been collected, in such a way to be able to predict the state of new data in input, without knowing its State previously.</a:t>
            </a:r>
          </a:p>
          <a:p>
            <a:pPr marL="0" indent="0">
              <a:buNone/>
            </a:pPr>
            <a:r>
              <a:rPr lang="en-GB" dirty="0"/>
              <a:t>Moreover, we aim to select the </a:t>
            </a:r>
            <a:r>
              <a:rPr lang="en-GB" b="1" dirty="0">
                <a:solidFill>
                  <a:srgbClr val="FFFF00"/>
                </a:solidFill>
              </a:rPr>
              <a:t>Best Algorithm </a:t>
            </a:r>
            <a:r>
              <a:rPr lang="en-GB" dirty="0"/>
              <a:t>depending on the </a:t>
            </a:r>
            <a:r>
              <a:rPr lang="en-GB" b="1" dirty="0">
                <a:solidFill>
                  <a:srgbClr val="FFFF00"/>
                </a:solidFill>
              </a:rPr>
              <a:t>Time</a:t>
            </a:r>
          </a:p>
          <a:p>
            <a:pPr marL="0" indent="0">
              <a:buNone/>
            </a:pPr>
            <a:r>
              <a:rPr lang="en-GB" dirty="0"/>
              <a:t>and </a:t>
            </a:r>
            <a:r>
              <a:rPr lang="en-GB" b="1" dirty="0">
                <a:solidFill>
                  <a:srgbClr val="FFFF00"/>
                </a:solidFill>
              </a:rPr>
              <a:t>Accuracy</a:t>
            </a:r>
            <a:r>
              <a:rPr lang="en-GB" dirty="0"/>
              <a:t> Performances.</a:t>
            </a:r>
          </a:p>
          <a:p>
            <a:pPr marL="0" indent="0">
              <a:buNone/>
            </a:pPr>
            <a:endParaRPr lang="en-GB" dirty="0"/>
          </a:p>
          <a:p>
            <a:pPr marL="0" indent="0">
              <a:buNone/>
            </a:pPr>
            <a:r>
              <a:rPr lang="it-IT" sz="1400" b="1" dirty="0">
                <a:solidFill>
                  <a:schemeClr val="dk2"/>
                </a:solidFill>
                <a:latin typeface="Dosis"/>
                <a:sym typeface="Dosis"/>
              </a:rPr>
              <a:t>DATA GATHERING:</a:t>
            </a:r>
            <a:endParaRPr lang="en-GB" sz="1400" b="1" dirty="0">
              <a:solidFill>
                <a:schemeClr val="dk2"/>
              </a:solidFill>
              <a:latin typeface="Dosis"/>
              <a:sym typeface="Dosis"/>
            </a:endParaRPr>
          </a:p>
          <a:p>
            <a:pPr marL="0" indent="0">
              <a:buNone/>
            </a:pPr>
            <a:r>
              <a:rPr lang="en-GB" dirty="0"/>
              <a:t>We let our PCs to be Monitored during the two cases described above.</a:t>
            </a:r>
          </a:p>
          <a:p>
            <a:pPr marL="0" indent="0" algn="just">
              <a:buNone/>
            </a:pPr>
            <a:endParaRPr lang="it-IT" dirty="0"/>
          </a:p>
          <a:p>
            <a:pPr marL="0" indent="0" algn="just">
              <a:buNone/>
            </a:pPr>
            <a:r>
              <a:rPr lang="it-IT" sz="1400" b="1" dirty="0">
                <a:solidFill>
                  <a:schemeClr val="dk2"/>
                </a:solidFill>
                <a:latin typeface="Dosis"/>
                <a:sym typeface="Dosis"/>
              </a:rPr>
              <a:t>ADDITIONAL COMMENTS:</a:t>
            </a:r>
            <a:endParaRPr lang="en-GB" sz="1400" b="1" dirty="0">
              <a:solidFill>
                <a:schemeClr val="dk2"/>
              </a:solidFill>
              <a:latin typeface="Dosis"/>
              <a:sym typeface="Dosis"/>
            </a:endParaRPr>
          </a:p>
          <a:p>
            <a:pPr marL="0" indent="0" algn="just">
              <a:buNone/>
            </a:pPr>
            <a:r>
              <a:rPr lang="en-IT" dirty="0"/>
              <a:t>Note that, since we have gathered the data by our own, we are also able</a:t>
            </a:r>
          </a:p>
          <a:p>
            <a:pPr marL="0" indent="0" algn="just">
              <a:buNone/>
            </a:pPr>
            <a:r>
              <a:rPr lang="en-GB" dirty="0"/>
              <a:t>to know what are the Working and Idle Samples (we have </a:t>
            </a:r>
            <a:r>
              <a:rPr lang="en-GB" b="1" dirty="0">
                <a:solidFill>
                  <a:srgbClr val="FFFF00"/>
                </a:solidFill>
              </a:rPr>
              <a:t>Labels</a:t>
            </a:r>
            <a:r>
              <a:rPr lang="en-GB" dirty="0"/>
              <a:t> !).</a:t>
            </a:r>
            <a:endParaRPr dirty="0"/>
          </a:p>
        </p:txBody>
      </p:sp>
      <p:pic>
        <p:nvPicPr>
          <p:cNvPr id="5" name="Picture 4">
            <a:extLst>
              <a:ext uri="{FF2B5EF4-FFF2-40B4-BE49-F238E27FC236}">
                <a16:creationId xmlns:a16="http://schemas.microsoft.com/office/drawing/2014/main" id="{97BD9E2F-CA0E-C27D-C25F-536EE4F847EE}"/>
              </a:ext>
            </a:extLst>
          </p:cNvPr>
          <p:cNvPicPr>
            <a:picLocks noChangeAspect="1"/>
          </p:cNvPicPr>
          <p:nvPr/>
        </p:nvPicPr>
        <p:blipFill>
          <a:blip r:embed="rId3"/>
          <a:stretch>
            <a:fillRect/>
          </a:stretch>
        </p:blipFill>
        <p:spPr>
          <a:xfrm>
            <a:off x="5544564" y="2622578"/>
            <a:ext cx="2536085" cy="2055503"/>
          </a:xfrm>
          <a:prstGeom prst="rect">
            <a:avLst/>
          </a:prstGeom>
        </p:spPr>
      </p:pic>
    </p:spTree>
    <p:extLst>
      <p:ext uri="{BB962C8B-B14F-4D97-AF65-F5344CB8AC3E}">
        <p14:creationId xmlns:p14="http://schemas.microsoft.com/office/powerpoint/2010/main" val="2732229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r>
              <a:rPr lang="en" dirty="0"/>
              <a:t>1.1: </a:t>
            </a:r>
            <a:r>
              <a:rPr lang="en-GB" dirty="0"/>
              <a:t>Clustering Idle VS Working </a:t>
            </a:r>
            <a:endParaRPr dirty="0"/>
          </a:p>
        </p:txBody>
      </p:sp>
      <p:sp>
        <p:nvSpPr>
          <p:cNvPr id="302" name="Google Shape;302;p37"/>
          <p:cNvSpPr txBox="1">
            <a:spLocks noGrp="1"/>
          </p:cNvSpPr>
          <p:nvPr>
            <p:ph type="body" idx="1"/>
          </p:nvPr>
        </p:nvSpPr>
        <p:spPr>
          <a:xfrm>
            <a:off x="720000" y="1302481"/>
            <a:ext cx="7704000" cy="3375600"/>
          </a:xfrm>
          <a:prstGeom prst="rect">
            <a:avLst/>
          </a:prstGeom>
        </p:spPr>
        <p:txBody>
          <a:bodyPr spcFirstLastPara="1" wrap="square" lIns="91425" tIns="91425" rIns="91425" bIns="91425" anchor="ctr" anchorCtr="0">
            <a:noAutofit/>
          </a:bodyPr>
          <a:lstStyle/>
          <a:p>
            <a:pPr marL="0" indent="0">
              <a:buNone/>
            </a:pPr>
            <a:r>
              <a:rPr lang="it-IT" sz="1600" b="1" dirty="0">
                <a:solidFill>
                  <a:schemeClr val="dk2"/>
                </a:solidFill>
                <a:latin typeface="Dosis"/>
                <a:sym typeface="Dosis"/>
              </a:rPr>
              <a:t>1.1.1: K-MEANS</a:t>
            </a:r>
          </a:p>
          <a:p>
            <a:pPr marL="0" indent="0">
              <a:buNone/>
            </a:pPr>
            <a:r>
              <a:rPr lang="it-IT" sz="1400" b="1" dirty="0">
                <a:solidFill>
                  <a:schemeClr val="dk2"/>
                </a:solidFill>
                <a:latin typeface="Dosis"/>
              </a:rPr>
              <a:t>1.1.1.1: PRE-PROCESSING: APPLYING THE ELBOW METHOD SUPPORT TOOL</a:t>
            </a:r>
          </a:p>
          <a:p>
            <a:pPr marL="0" indent="0" algn="just">
              <a:buNone/>
            </a:pPr>
            <a:r>
              <a:rPr lang="en-GB" dirty="0"/>
              <a:t>Application of the </a:t>
            </a:r>
            <a:r>
              <a:rPr lang="en-GB" b="1" dirty="0">
                <a:solidFill>
                  <a:srgbClr val="FFFF00"/>
                </a:solidFill>
              </a:rPr>
              <a:t>Elbow Method </a:t>
            </a:r>
            <a:r>
              <a:rPr lang="en-GB" dirty="0"/>
              <a:t>as </a:t>
            </a:r>
            <a:r>
              <a:rPr lang="en-GB" b="1" dirty="0">
                <a:solidFill>
                  <a:srgbClr val="FFFF00"/>
                </a:solidFill>
              </a:rPr>
              <a:t>Pre-Processing Step</a:t>
            </a:r>
            <a:r>
              <a:rPr lang="en-GB" dirty="0">
                <a:solidFill>
                  <a:schemeClr val="bg1"/>
                </a:solidFill>
              </a:rPr>
              <a:t>, in order to </a:t>
            </a:r>
            <a:r>
              <a:rPr lang="en-GB" dirty="0"/>
              <a:t>find out the </a:t>
            </a:r>
            <a:r>
              <a:rPr lang="en-GB" b="1" dirty="0">
                <a:solidFill>
                  <a:srgbClr val="FFFF00"/>
                </a:solidFill>
              </a:rPr>
              <a:t>Best Number of Clusters </a:t>
            </a:r>
            <a:r>
              <a:rPr lang="en-GB" dirty="0"/>
              <a:t>that we are going to use in the Implemented Algorithms. (Cost Function = </a:t>
            </a:r>
            <a:r>
              <a:rPr lang="en-GB" b="1" dirty="0">
                <a:solidFill>
                  <a:srgbClr val="FFFF00"/>
                </a:solidFill>
              </a:rPr>
              <a:t>Distortion, </a:t>
            </a:r>
            <a:r>
              <a:rPr lang="en-GB" dirty="0"/>
              <a:t>sum of squared distances from each point to its center). </a:t>
            </a:r>
          </a:p>
          <a:p>
            <a:pPr marL="0" indent="0" algn="just">
              <a:buNone/>
            </a:pPr>
            <a:endParaRPr lang="en-GB" dirty="0"/>
          </a:p>
          <a:p>
            <a:pPr marL="0" indent="0" algn="just">
              <a:buNone/>
            </a:pPr>
            <a:r>
              <a:rPr lang="it-IT" sz="1200" b="1" dirty="0">
                <a:solidFill>
                  <a:schemeClr val="dk2"/>
                </a:solidFill>
                <a:latin typeface="Dosis"/>
              </a:rPr>
              <a:t>RESULT: </a:t>
            </a:r>
            <a:endParaRPr lang="en-GB" sz="1200" dirty="0"/>
          </a:p>
          <a:p>
            <a:pPr marL="0" indent="0" algn="just">
              <a:buNone/>
            </a:pPr>
            <a:r>
              <a:rPr lang="en-GB" dirty="0"/>
              <a:t>As result, we obtain that the “</a:t>
            </a:r>
            <a:r>
              <a:rPr lang="en-GB" b="1" dirty="0">
                <a:solidFill>
                  <a:srgbClr val="FFFF00"/>
                </a:solidFill>
              </a:rPr>
              <a:t>Elbow</a:t>
            </a:r>
            <a:r>
              <a:rPr lang="en-GB" dirty="0"/>
              <a:t>”, namely the point </a:t>
            </a:r>
          </a:p>
          <a:p>
            <a:pPr marL="0" indent="0" algn="just">
              <a:buNone/>
            </a:pPr>
            <a:r>
              <a:rPr lang="en-GB" dirty="0"/>
              <a:t>of inflection on the curve, takes the best value at </a:t>
            </a:r>
            <a:r>
              <a:rPr lang="en-GB" b="1" dirty="0">
                <a:solidFill>
                  <a:srgbClr val="FFFF00"/>
                </a:solidFill>
              </a:rPr>
              <a:t>K = 2</a:t>
            </a:r>
            <a:r>
              <a:rPr lang="en-GB" dirty="0"/>
              <a:t>. </a:t>
            </a:r>
          </a:p>
          <a:p>
            <a:pPr marL="0" indent="0" algn="just">
              <a:buNone/>
            </a:pPr>
            <a:r>
              <a:rPr lang="en-GB" dirty="0"/>
              <a:t>This would be the number of clusters we have chosen </a:t>
            </a:r>
          </a:p>
          <a:p>
            <a:pPr marL="0" indent="0" algn="just">
              <a:buNone/>
            </a:pPr>
            <a:r>
              <a:rPr lang="en-GB" dirty="0"/>
              <a:t>for K-Means &amp; K-Means++. </a:t>
            </a:r>
          </a:p>
          <a:p>
            <a:pPr marL="0" indent="0" algn="just">
              <a:buNone/>
            </a:pPr>
            <a:endParaRPr lang="it-IT" dirty="0"/>
          </a:p>
          <a:p>
            <a:pPr marL="0" indent="0" algn="just">
              <a:buNone/>
            </a:pPr>
            <a:endParaRPr lang="it-IT" dirty="0"/>
          </a:p>
          <a:p>
            <a:pPr marL="0" indent="0" algn="just">
              <a:buNone/>
            </a:pPr>
            <a:endParaRPr lang="it-IT" dirty="0"/>
          </a:p>
          <a:p>
            <a:pPr marL="0" indent="0" algn="just">
              <a:buNone/>
            </a:pPr>
            <a:endParaRPr lang="it-IT" dirty="0"/>
          </a:p>
          <a:p>
            <a:pPr marL="0" indent="0" algn="just">
              <a:buNone/>
            </a:pPr>
            <a:endParaRPr lang="it-IT" dirty="0"/>
          </a:p>
          <a:p>
            <a:pPr marL="0" indent="0" algn="just">
              <a:buNone/>
            </a:pPr>
            <a:endParaRPr lang="it-IT" dirty="0"/>
          </a:p>
          <a:p>
            <a:pPr marL="0" indent="0" algn="just">
              <a:buNone/>
            </a:pPr>
            <a:endParaRPr lang="en-IT" dirty="0"/>
          </a:p>
          <a:p>
            <a:pPr marL="0" indent="0" algn="just">
              <a:buNone/>
            </a:pPr>
            <a:endParaRPr dirty="0"/>
          </a:p>
        </p:txBody>
      </p:sp>
      <p:pic>
        <p:nvPicPr>
          <p:cNvPr id="4" name="Picture 3">
            <a:extLst>
              <a:ext uri="{FF2B5EF4-FFF2-40B4-BE49-F238E27FC236}">
                <a16:creationId xmlns:a16="http://schemas.microsoft.com/office/drawing/2014/main" id="{DCDF8E05-B15D-5314-22DD-3E94DF356906}"/>
              </a:ext>
            </a:extLst>
          </p:cNvPr>
          <p:cNvPicPr>
            <a:picLocks noChangeAspect="1"/>
          </p:cNvPicPr>
          <p:nvPr/>
        </p:nvPicPr>
        <p:blipFill>
          <a:blip r:embed="rId3"/>
          <a:stretch>
            <a:fillRect/>
          </a:stretch>
        </p:blipFill>
        <p:spPr>
          <a:xfrm>
            <a:off x="4572000" y="2219494"/>
            <a:ext cx="3654106" cy="2540473"/>
          </a:xfrm>
          <a:prstGeom prst="rect">
            <a:avLst/>
          </a:prstGeom>
        </p:spPr>
      </p:pic>
    </p:spTree>
    <p:extLst>
      <p:ext uri="{BB962C8B-B14F-4D97-AF65-F5344CB8AC3E}">
        <p14:creationId xmlns:p14="http://schemas.microsoft.com/office/powerpoint/2010/main" val="580771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r>
              <a:rPr lang="en" dirty="0"/>
              <a:t>1.1: </a:t>
            </a:r>
            <a:r>
              <a:rPr lang="en-GB" dirty="0"/>
              <a:t>Clustering Idle VS Working </a:t>
            </a:r>
            <a:endParaRPr dirty="0"/>
          </a:p>
        </p:txBody>
      </p:sp>
      <p:sp>
        <p:nvSpPr>
          <p:cNvPr id="302" name="Google Shape;302;p37"/>
          <p:cNvSpPr txBox="1">
            <a:spLocks noGrp="1"/>
          </p:cNvSpPr>
          <p:nvPr>
            <p:ph type="body" idx="1"/>
          </p:nvPr>
        </p:nvSpPr>
        <p:spPr>
          <a:xfrm>
            <a:off x="720000" y="1302481"/>
            <a:ext cx="7704000" cy="3375600"/>
          </a:xfrm>
          <a:prstGeom prst="rect">
            <a:avLst/>
          </a:prstGeom>
        </p:spPr>
        <p:txBody>
          <a:bodyPr spcFirstLastPara="1" wrap="square" lIns="91425" tIns="91425" rIns="91425" bIns="91425" anchor="ctr" anchorCtr="0">
            <a:noAutofit/>
          </a:bodyPr>
          <a:lstStyle/>
          <a:p>
            <a:pPr marL="0" indent="0">
              <a:buNone/>
            </a:pPr>
            <a:r>
              <a:rPr lang="it-IT" sz="1400" b="1" dirty="0">
                <a:solidFill>
                  <a:schemeClr val="dk2"/>
                </a:solidFill>
                <a:latin typeface="Dosis"/>
              </a:rPr>
              <a:t>1.1.1.2: </a:t>
            </a:r>
            <a:r>
              <a:rPr lang="it-IT" sz="1400" b="1" dirty="0">
                <a:solidFill>
                  <a:schemeClr val="dk2"/>
                </a:solidFill>
                <a:latin typeface="Dosis"/>
                <a:sym typeface="Dosis"/>
              </a:rPr>
              <a:t>K-MEANS CLUSTERING: DIFFERENT VERSIONS APPLICATIONS</a:t>
            </a:r>
          </a:p>
          <a:p>
            <a:pPr marL="0" indent="0" algn="just">
              <a:buNone/>
            </a:pPr>
            <a:r>
              <a:rPr lang="en-GB" dirty="0"/>
              <a:t>For the </a:t>
            </a:r>
            <a:r>
              <a:rPr lang="en-GB" b="1" dirty="0">
                <a:solidFill>
                  <a:srgbClr val="FFFF00"/>
                </a:solidFill>
              </a:rPr>
              <a:t>K-Means Clustering</a:t>
            </a:r>
            <a:r>
              <a:rPr lang="en-GB" dirty="0"/>
              <a:t>, we have applied three different versions of it:</a:t>
            </a:r>
          </a:p>
          <a:p>
            <a:pPr marL="228600" indent="-228600" algn="just"/>
            <a:r>
              <a:rPr lang="en-GB" b="1" dirty="0">
                <a:solidFill>
                  <a:srgbClr val="FFFF00"/>
                </a:solidFill>
              </a:rPr>
              <a:t>K-Means Lloyd Algorithm</a:t>
            </a:r>
            <a:r>
              <a:rPr lang="en-GB" dirty="0"/>
              <a:t>: Application of the standard K-Means Naïve version.</a:t>
            </a:r>
          </a:p>
          <a:p>
            <a:pPr marL="228600" indent="-228600" algn="just"/>
            <a:r>
              <a:rPr lang="en-GB" b="1" dirty="0">
                <a:solidFill>
                  <a:srgbClr val="FFFF00"/>
                </a:solidFill>
              </a:rPr>
              <a:t>K-Means Elkan Algorithm</a:t>
            </a:r>
            <a:r>
              <a:rPr lang="en-GB" dirty="0"/>
              <a:t>: Application of the K-Means more-advanced version. Points usually stay in the same </a:t>
            </a:r>
          </a:p>
          <a:p>
            <a:pPr marL="0" indent="0" algn="just">
              <a:buNone/>
            </a:pPr>
            <a:r>
              <a:rPr lang="en-GB" dirty="0"/>
              <a:t>      clusters after a few iterations. It reduces the distance computations by applying the </a:t>
            </a:r>
            <a:r>
              <a:rPr lang="en-GB" b="1" dirty="0">
                <a:solidFill>
                  <a:srgbClr val="FFFF00"/>
                </a:solidFill>
              </a:rPr>
              <a:t>Triangle’s</a:t>
            </a:r>
          </a:p>
          <a:p>
            <a:pPr marL="0" indent="0" algn="just">
              <a:buNone/>
            </a:pPr>
            <a:r>
              <a:rPr lang="en-GB" b="1" dirty="0">
                <a:solidFill>
                  <a:srgbClr val="FFFF00"/>
                </a:solidFill>
              </a:rPr>
              <a:t>      Inequality.</a:t>
            </a:r>
            <a:endParaRPr lang="en-GB" b="1" dirty="0">
              <a:solidFill>
                <a:schemeClr val="bg1"/>
              </a:solidFill>
            </a:endParaRPr>
          </a:p>
          <a:p>
            <a:pPr marL="228600" indent="-228600" algn="just">
              <a:buFont typeface="+mj-lt"/>
              <a:buAutoNum type="arabicPeriod" startAt="3"/>
            </a:pPr>
            <a:r>
              <a:rPr lang="en-GB" b="1" dirty="0">
                <a:solidFill>
                  <a:srgbClr val="FFFF00"/>
                </a:solidFill>
              </a:rPr>
              <a:t>K-Means By-Hand Algorithm</a:t>
            </a:r>
            <a:r>
              <a:rPr lang="en-GB" dirty="0">
                <a:solidFill>
                  <a:schemeClr val="bg1"/>
                </a:solidFill>
              </a:rPr>
              <a:t>: Implementation of a By-Hand K-Means Version.</a:t>
            </a:r>
          </a:p>
          <a:p>
            <a:pPr marL="0" indent="0" algn="just">
              <a:buNone/>
            </a:pPr>
            <a:endParaRPr lang="en-GB" dirty="0"/>
          </a:p>
          <a:p>
            <a:pPr marL="0" indent="0" algn="just">
              <a:buNone/>
            </a:pPr>
            <a:r>
              <a:rPr lang="it-IT" sz="1400" b="1" dirty="0">
                <a:solidFill>
                  <a:schemeClr val="dk2"/>
                </a:solidFill>
                <a:latin typeface="Dosis"/>
                <a:sym typeface="Dosis"/>
              </a:rPr>
              <a:t>RESULT</a:t>
            </a:r>
            <a:endParaRPr lang="it-IT" sz="1400" dirty="0"/>
          </a:p>
          <a:p>
            <a:pPr marL="0" indent="0" algn="just">
              <a:buNone/>
            </a:pPr>
            <a:r>
              <a:rPr lang="it-IT" dirty="0"/>
              <a:t>We are now able to correctly </a:t>
            </a:r>
            <a:r>
              <a:rPr lang="it-IT" b="1" dirty="0">
                <a:solidFill>
                  <a:srgbClr val="FFFF00"/>
                </a:solidFill>
              </a:rPr>
              <a:t>distinguish</a:t>
            </a:r>
            <a:r>
              <a:rPr lang="it-IT" dirty="0"/>
              <a:t> the two </a:t>
            </a:r>
            <a:r>
              <a:rPr lang="it-IT" b="1" dirty="0">
                <a:solidFill>
                  <a:srgbClr val="FFFF00"/>
                </a:solidFill>
              </a:rPr>
              <a:t>clusters</a:t>
            </a:r>
            <a:r>
              <a:rPr lang="it-IT" dirty="0"/>
              <a:t>, and </a:t>
            </a:r>
          </a:p>
          <a:p>
            <a:pPr marL="0" indent="0" algn="just">
              <a:buNone/>
            </a:pPr>
            <a:r>
              <a:rPr lang="it-IT" dirty="0"/>
              <a:t>possibly </a:t>
            </a:r>
            <a:r>
              <a:rPr lang="it-IT" b="1" dirty="0">
                <a:solidFill>
                  <a:srgbClr val="FFFF00"/>
                </a:solidFill>
              </a:rPr>
              <a:t>predict</a:t>
            </a:r>
            <a:r>
              <a:rPr lang="it-IT" dirty="0"/>
              <a:t> the </a:t>
            </a:r>
            <a:r>
              <a:rPr lang="it-IT" b="1" dirty="0">
                <a:solidFill>
                  <a:srgbClr val="FFFF00"/>
                </a:solidFill>
              </a:rPr>
              <a:t>label</a:t>
            </a:r>
            <a:r>
              <a:rPr lang="it-IT" dirty="0"/>
              <a:t> for </a:t>
            </a:r>
            <a:r>
              <a:rPr lang="it-IT" b="1" dirty="0">
                <a:solidFill>
                  <a:srgbClr val="FFFF00"/>
                </a:solidFill>
              </a:rPr>
              <a:t>new incoming samples</a:t>
            </a:r>
            <a:r>
              <a:rPr lang="it-IT" dirty="0"/>
              <a:t>. </a:t>
            </a:r>
          </a:p>
          <a:p>
            <a:pPr marL="0" indent="0" algn="just">
              <a:buNone/>
            </a:pPr>
            <a:endParaRPr lang="it-IT" dirty="0"/>
          </a:p>
          <a:p>
            <a:pPr marL="0" indent="0" algn="just">
              <a:buNone/>
            </a:pPr>
            <a:r>
              <a:rPr lang="it-IT" sz="1400" b="1" dirty="0">
                <a:solidFill>
                  <a:schemeClr val="dk2"/>
                </a:solidFill>
                <a:latin typeface="Dosis"/>
                <a:sym typeface="Dosis"/>
              </a:rPr>
              <a:t>QUESTION</a:t>
            </a:r>
          </a:p>
          <a:p>
            <a:pPr marL="0" indent="0" algn="just">
              <a:buNone/>
            </a:pPr>
            <a:r>
              <a:rPr lang="it-IT" dirty="0"/>
              <a:t>Why </a:t>
            </a:r>
            <a:r>
              <a:rPr lang="it-IT" b="1" dirty="0">
                <a:solidFill>
                  <a:srgbClr val="FFFF00"/>
                </a:solidFill>
              </a:rPr>
              <a:t>Clusters</a:t>
            </a:r>
            <a:r>
              <a:rPr lang="it-IT" dirty="0"/>
              <a:t> are so </a:t>
            </a:r>
            <a:r>
              <a:rPr lang="en-GB" b="1" dirty="0">
                <a:solidFill>
                  <a:srgbClr val="FFFF00"/>
                </a:solidFill>
              </a:rPr>
              <a:t>elongated</a:t>
            </a:r>
            <a:r>
              <a:rPr lang="en-GB" dirty="0"/>
              <a:t> in shape?</a:t>
            </a:r>
          </a:p>
          <a:p>
            <a:pPr marL="0" indent="0" algn="just">
              <a:buNone/>
            </a:pPr>
            <a:endParaRPr lang="en-GB" dirty="0"/>
          </a:p>
          <a:p>
            <a:pPr marL="0" indent="0" algn="just">
              <a:buNone/>
            </a:pPr>
            <a:r>
              <a:rPr lang="it-IT" sz="1400" b="1" dirty="0">
                <a:solidFill>
                  <a:schemeClr val="dk2"/>
                </a:solidFill>
                <a:latin typeface="Dosis"/>
                <a:sym typeface="Dosis"/>
              </a:rPr>
              <a:t>ANSWER</a:t>
            </a:r>
            <a:endParaRPr lang="en-GB" sz="1400" dirty="0"/>
          </a:p>
          <a:p>
            <a:pPr marL="0" indent="0" algn="just">
              <a:buNone/>
            </a:pPr>
            <a:r>
              <a:rPr lang="it-IT" dirty="0"/>
              <a:t>Because we have Monitored different Pcs on the same Slice of time,</a:t>
            </a:r>
          </a:p>
          <a:p>
            <a:pPr marL="0" indent="0" algn="just">
              <a:buNone/>
            </a:pPr>
            <a:r>
              <a:rPr lang="it-IT" dirty="0"/>
              <a:t>during a ML Training. Possible </a:t>
            </a:r>
            <a:r>
              <a:rPr lang="it-IT" b="1" dirty="0">
                <a:solidFill>
                  <a:srgbClr val="FFFF00"/>
                </a:solidFill>
              </a:rPr>
              <a:t>difference</a:t>
            </a:r>
            <a:r>
              <a:rPr lang="it-IT" dirty="0"/>
              <a:t> in </a:t>
            </a:r>
            <a:r>
              <a:rPr lang="it-IT" b="1" dirty="0">
                <a:solidFill>
                  <a:srgbClr val="FFFF00"/>
                </a:solidFill>
              </a:rPr>
              <a:t>Pcs</a:t>
            </a:r>
            <a:r>
              <a:rPr lang="it-IT" dirty="0">
                <a:solidFill>
                  <a:srgbClr val="FFFF00"/>
                </a:solidFill>
              </a:rPr>
              <a:t> </a:t>
            </a:r>
            <a:r>
              <a:rPr lang="it-IT" b="1" dirty="0">
                <a:solidFill>
                  <a:srgbClr val="FFFF00"/>
                </a:solidFill>
              </a:rPr>
              <a:t>Speed</a:t>
            </a:r>
            <a:r>
              <a:rPr lang="it-IT" dirty="0">
                <a:solidFill>
                  <a:srgbClr val="FFFF00"/>
                </a:solidFill>
              </a:rPr>
              <a:t> </a:t>
            </a:r>
            <a:r>
              <a:rPr lang="it-IT" dirty="0"/>
              <a:t>!</a:t>
            </a:r>
          </a:p>
          <a:p>
            <a:pPr marL="0" indent="0" algn="just">
              <a:buNone/>
            </a:pPr>
            <a:endParaRPr dirty="0"/>
          </a:p>
        </p:txBody>
      </p:sp>
      <p:pic>
        <p:nvPicPr>
          <p:cNvPr id="3" name="Picture 2">
            <a:extLst>
              <a:ext uri="{FF2B5EF4-FFF2-40B4-BE49-F238E27FC236}">
                <a16:creationId xmlns:a16="http://schemas.microsoft.com/office/drawing/2014/main" id="{062B912C-58D2-FB20-EB17-4080EDB419D5}"/>
              </a:ext>
            </a:extLst>
          </p:cNvPr>
          <p:cNvPicPr>
            <a:picLocks noChangeAspect="1"/>
          </p:cNvPicPr>
          <p:nvPr/>
        </p:nvPicPr>
        <p:blipFill>
          <a:blip r:embed="rId3"/>
          <a:stretch>
            <a:fillRect/>
          </a:stretch>
        </p:blipFill>
        <p:spPr>
          <a:xfrm>
            <a:off x="7210665" y="1254713"/>
            <a:ext cx="957672" cy="608206"/>
          </a:xfrm>
          <a:prstGeom prst="rect">
            <a:avLst/>
          </a:prstGeom>
        </p:spPr>
      </p:pic>
      <p:pic>
        <p:nvPicPr>
          <p:cNvPr id="4" name="Picture 3">
            <a:extLst>
              <a:ext uri="{FF2B5EF4-FFF2-40B4-BE49-F238E27FC236}">
                <a16:creationId xmlns:a16="http://schemas.microsoft.com/office/drawing/2014/main" id="{B617A673-D00D-6D26-87D2-762FA71DAEBC}"/>
              </a:ext>
            </a:extLst>
          </p:cNvPr>
          <p:cNvPicPr>
            <a:picLocks noChangeAspect="1"/>
          </p:cNvPicPr>
          <p:nvPr/>
        </p:nvPicPr>
        <p:blipFill>
          <a:blip r:embed="rId4"/>
          <a:stretch>
            <a:fillRect/>
          </a:stretch>
        </p:blipFill>
        <p:spPr>
          <a:xfrm>
            <a:off x="5273113" y="2632728"/>
            <a:ext cx="2922516" cy="2127592"/>
          </a:xfrm>
          <a:prstGeom prst="rect">
            <a:avLst/>
          </a:prstGeom>
        </p:spPr>
      </p:pic>
      <p:grpSp>
        <p:nvGrpSpPr>
          <p:cNvPr id="7" name="Google Shape;10732;p86">
            <a:extLst>
              <a:ext uri="{FF2B5EF4-FFF2-40B4-BE49-F238E27FC236}">
                <a16:creationId xmlns:a16="http://schemas.microsoft.com/office/drawing/2014/main" id="{3CCD3F18-5672-36F1-FB12-F006917D8A3C}"/>
              </a:ext>
            </a:extLst>
          </p:cNvPr>
          <p:cNvGrpSpPr/>
          <p:nvPr/>
        </p:nvGrpSpPr>
        <p:grpSpPr>
          <a:xfrm>
            <a:off x="1518524" y="3812850"/>
            <a:ext cx="366648" cy="366420"/>
            <a:chOff x="6479471" y="2079003"/>
            <a:chExt cx="348923" cy="348706"/>
          </a:xfrm>
        </p:grpSpPr>
        <p:sp>
          <p:nvSpPr>
            <p:cNvPr id="8" name="Google Shape;10733;p86">
              <a:extLst>
                <a:ext uri="{FF2B5EF4-FFF2-40B4-BE49-F238E27FC236}">
                  <a16:creationId xmlns:a16="http://schemas.microsoft.com/office/drawing/2014/main" id="{ADFB7509-C4BB-CC5B-6A95-58503EB356BE}"/>
                </a:ext>
              </a:extLst>
            </p:cNvPr>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0734;p86">
              <a:extLst>
                <a:ext uri="{FF2B5EF4-FFF2-40B4-BE49-F238E27FC236}">
                  <a16:creationId xmlns:a16="http://schemas.microsoft.com/office/drawing/2014/main" id="{AE23655A-B368-583C-8978-84C4201E332B}"/>
                </a:ext>
              </a:extLst>
            </p:cNvPr>
            <p:cNvGrpSpPr/>
            <p:nvPr/>
          </p:nvGrpSpPr>
          <p:grpSpPr>
            <a:xfrm>
              <a:off x="6520582" y="2079003"/>
              <a:ext cx="307811" cy="348706"/>
              <a:chOff x="-60218325" y="2304850"/>
              <a:chExt cx="279625" cy="316775"/>
            </a:xfrm>
          </p:grpSpPr>
          <p:sp>
            <p:nvSpPr>
              <p:cNvPr id="10" name="Google Shape;10735;p86">
                <a:extLst>
                  <a:ext uri="{FF2B5EF4-FFF2-40B4-BE49-F238E27FC236}">
                    <a16:creationId xmlns:a16="http://schemas.microsoft.com/office/drawing/2014/main" id="{F4C41D46-4078-57A8-93D5-AADF72592195}"/>
                  </a:ext>
                </a:extLst>
              </p:cNvPr>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736;p86">
                <a:extLst>
                  <a:ext uri="{FF2B5EF4-FFF2-40B4-BE49-F238E27FC236}">
                    <a16:creationId xmlns:a16="http://schemas.microsoft.com/office/drawing/2014/main" id="{B9B5400F-37CF-0CB9-E307-D9CBAB81213E}"/>
                  </a:ext>
                </a:extLst>
              </p:cNvPr>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737;p86">
                <a:extLst>
                  <a:ext uri="{FF2B5EF4-FFF2-40B4-BE49-F238E27FC236}">
                    <a16:creationId xmlns:a16="http://schemas.microsoft.com/office/drawing/2014/main" id="{B35104EE-8EAE-2047-D241-037713A74E45}"/>
                  </a:ext>
                </a:extLst>
              </p:cNvPr>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738;p86">
                <a:extLst>
                  <a:ext uri="{FF2B5EF4-FFF2-40B4-BE49-F238E27FC236}">
                    <a16:creationId xmlns:a16="http://schemas.microsoft.com/office/drawing/2014/main" id="{FDB763BA-0551-2EC7-6D44-C81A7F7ACB61}"/>
                  </a:ext>
                </a:extLst>
              </p:cNvPr>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739;p86">
                <a:extLst>
                  <a:ext uri="{FF2B5EF4-FFF2-40B4-BE49-F238E27FC236}">
                    <a16:creationId xmlns:a16="http://schemas.microsoft.com/office/drawing/2014/main" id="{A65EC831-E759-0303-FFEE-E37EE5000CBE}"/>
                  </a:ext>
                </a:extLst>
              </p:cNvPr>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740;p86">
                <a:extLst>
                  <a:ext uri="{FF2B5EF4-FFF2-40B4-BE49-F238E27FC236}">
                    <a16:creationId xmlns:a16="http://schemas.microsoft.com/office/drawing/2014/main" id="{94DA0631-3683-7A55-6D76-DE62B3AFAA27}"/>
                  </a:ext>
                </a:extLst>
              </p:cNvPr>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741;p86">
                <a:extLst>
                  <a:ext uri="{FF2B5EF4-FFF2-40B4-BE49-F238E27FC236}">
                    <a16:creationId xmlns:a16="http://schemas.microsoft.com/office/drawing/2014/main" id="{69A5EFF7-8BF7-35C8-CA58-BCC8560A5A59}"/>
                  </a:ext>
                </a:extLst>
              </p:cNvPr>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347268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r>
              <a:rPr lang="en" dirty="0"/>
              <a:t>1.1: </a:t>
            </a:r>
            <a:r>
              <a:rPr lang="en-GB" dirty="0"/>
              <a:t>Clustering Idle VS Working </a:t>
            </a:r>
            <a:endParaRPr dirty="0"/>
          </a:p>
        </p:txBody>
      </p:sp>
      <p:sp>
        <p:nvSpPr>
          <p:cNvPr id="302" name="Google Shape;302;p37"/>
          <p:cNvSpPr txBox="1">
            <a:spLocks noGrp="1"/>
          </p:cNvSpPr>
          <p:nvPr>
            <p:ph type="body" idx="1"/>
          </p:nvPr>
        </p:nvSpPr>
        <p:spPr>
          <a:xfrm>
            <a:off x="720000" y="1302481"/>
            <a:ext cx="7704000" cy="3375600"/>
          </a:xfrm>
          <a:prstGeom prst="rect">
            <a:avLst/>
          </a:prstGeom>
        </p:spPr>
        <p:txBody>
          <a:bodyPr spcFirstLastPara="1" wrap="square" lIns="91425" tIns="91425" rIns="91425" bIns="91425" anchor="ctr" anchorCtr="0">
            <a:noAutofit/>
          </a:bodyPr>
          <a:lstStyle/>
          <a:p>
            <a:pPr marL="0" indent="0">
              <a:buNone/>
            </a:pPr>
            <a:r>
              <a:rPr lang="it-IT" sz="1600" b="1" dirty="0">
                <a:solidFill>
                  <a:schemeClr val="dk2"/>
                </a:solidFill>
                <a:latin typeface="Dosis"/>
                <a:sym typeface="Dosis"/>
              </a:rPr>
              <a:t>1.1.2: K-MEANS++</a:t>
            </a:r>
          </a:p>
          <a:p>
            <a:pPr marL="0" indent="0">
              <a:buNone/>
            </a:pPr>
            <a:r>
              <a:rPr lang="it-IT" sz="1400" b="1" dirty="0">
                <a:solidFill>
                  <a:schemeClr val="dk2"/>
                </a:solidFill>
                <a:latin typeface="Dosis"/>
              </a:rPr>
              <a:t>1.1.2.1: </a:t>
            </a:r>
            <a:r>
              <a:rPr lang="it-IT" sz="1400" b="1" dirty="0">
                <a:solidFill>
                  <a:schemeClr val="dk2"/>
                </a:solidFill>
                <a:latin typeface="Dosis"/>
                <a:sym typeface="Dosis"/>
              </a:rPr>
              <a:t>K-MEANS CLUSTERING: DIFFERENT VERSIONS APPLICATIONS </a:t>
            </a:r>
          </a:p>
          <a:p>
            <a:pPr marL="0" indent="0" algn="just">
              <a:buNone/>
            </a:pPr>
            <a:r>
              <a:rPr lang="en-GB" dirty="0"/>
              <a:t>For the </a:t>
            </a:r>
            <a:r>
              <a:rPr lang="en-GB" b="1" dirty="0">
                <a:solidFill>
                  <a:srgbClr val="FFFF00"/>
                </a:solidFill>
              </a:rPr>
              <a:t>K-Means++ Clustering</a:t>
            </a:r>
            <a:r>
              <a:rPr lang="en-GB" dirty="0"/>
              <a:t>, we have applied three different versions of it:</a:t>
            </a:r>
          </a:p>
          <a:p>
            <a:pPr marL="228600" indent="-228600" algn="just"/>
            <a:r>
              <a:rPr lang="en-GB" b="1" dirty="0">
                <a:solidFill>
                  <a:srgbClr val="FFFF00"/>
                </a:solidFill>
              </a:rPr>
              <a:t>K-Means++ Lloyd Algorithm</a:t>
            </a:r>
            <a:r>
              <a:rPr lang="en-GB" dirty="0"/>
              <a:t>: Application of the standard K-Means++ Naïve version.</a:t>
            </a:r>
          </a:p>
          <a:p>
            <a:pPr marL="228600" indent="-228600" algn="just"/>
            <a:r>
              <a:rPr lang="en-GB" b="1" dirty="0">
                <a:solidFill>
                  <a:srgbClr val="FFFF00"/>
                </a:solidFill>
              </a:rPr>
              <a:t>K-Means++ Elkan Algorithm</a:t>
            </a:r>
            <a:r>
              <a:rPr lang="en-GB" dirty="0"/>
              <a:t>: Application of the K-Means++ more-advanced version. Points usually stay in the same </a:t>
            </a:r>
          </a:p>
          <a:p>
            <a:pPr marL="0" indent="0" algn="just">
              <a:buNone/>
            </a:pPr>
            <a:r>
              <a:rPr lang="en-GB" dirty="0"/>
              <a:t>      clusters after a few iterations. It reduces the distance computations by applying the </a:t>
            </a:r>
            <a:r>
              <a:rPr lang="en-GB" b="1" dirty="0">
                <a:solidFill>
                  <a:srgbClr val="FFFF00"/>
                </a:solidFill>
              </a:rPr>
              <a:t>Inequality’s Triangle</a:t>
            </a:r>
          </a:p>
          <a:p>
            <a:pPr marL="0" indent="0" algn="just">
              <a:buNone/>
            </a:pPr>
            <a:r>
              <a:rPr lang="en-GB" b="1" dirty="0">
                <a:solidFill>
                  <a:srgbClr val="FFFF00"/>
                </a:solidFill>
              </a:rPr>
              <a:t>      Inequality.</a:t>
            </a:r>
            <a:endParaRPr lang="en-GB" b="1" dirty="0">
              <a:solidFill>
                <a:schemeClr val="bg1"/>
              </a:solidFill>
            </a:endParaRPr>
          </a:p>
          <a:p>
            <a:pPr marL="228600" indent="-228600" algn="just">
              <a:buFont typeface="+mj-lt"/>
              <a:buAutoNum type="arabicPeriod" startAt="3"/>
            </a:pPr>
            <a:r>
              <a:rPr lang="en-GB" b="1" dirty="0">
                <a:solidFill>
                  <a:srgbClr val="FFFF00"/>
                </a:solidFill>
              </a:rPr>
              <a:t>K-Means++ By-Hand Algorithm</a:t>
            </a:r>
            <a:r>
              <a:rPr lang="en-GB" dirty="0">
                <a:solidFill>
                  <a:schemeClr val="bg1"/>
                </a:solidFill>
              </a:rPr>
              <a:t>: Implementation of a By-Hand K-Means++ Version.</a:t>
            </a:r>
          </a:p>
          <a:p>
            <a:pPr marL="0" indent="0" algn="just">
              <a:buNone/>
            </a:pPr>
            <a:endParaRPr lang="en-GB" dirty="0">
              <a:solidFill>
                <a:schemeClr val="bg1"/>
              </a:solidFill>
            </a:endParaRPr>
          </a:p>
          <a:p>
            <a:pPr marL="0" indent="0" algn="just">
              <a:buNone/>
            </a:pPr>
            <a:r>
              <a:rPr lang="it-IT" sz="1400" b="1" dirty="0">
                <a:solidFill>
                  <a:schemeClr val="dk2"/>
                </a:solidFill>
                <a:latin typeface="Dosis"/>
                <a:sym typeface="Dosis"/>
              </a:rPr>
              <a:t>IDEA</a:t>
            </a:r>
            <a:endParaRPr lang="en-GB" sz="1400" dirty="0">
              <a:solidFill>
                <a:schemeClr val="bg1"/>
              </a:solidFill>
            </a:endParaRPr>
          </a:p>
          <a:p>
            <a:pPr marL="0" indent="0" algn="just">
              <a:buNone/>
            </a:pPr>
            <a:r>
              <a:rPr lang="en-GB" b="1" dirty="0">
                <a:solidFill>
                  <a:srgbClr val="FFFF00"/>
                </a:solidFill>
              </a:rPr>
              <a:t>K-Means++ </a:t>
            </a:r>
            <a:r>
              <a:rPr lang="en-GB" dirty="0"/>
              <a:t>is a smart centroid initialization technique that differs only w.r.t. </a:t>
            </a:r>
          </a:p>
          <a:p>
            <a:pPr marL="0" indent="0" algn="just">
              <a:buNone/>
            </a:pPr>
            <a:r>
              <a:rPr lang="en-GB" dirty="0"/>
              <a:t>standard K-Means on the  Initialization step:</a:t>
            </a:r>
          </a:p>
          <a:p>
            <a:pPr marL="228600" indent="-228600" algn="just"/>
            <a:r>
              <a:rPr lang="en-GB" dirty="0"/>
              <a:t>Pick the </a:t>
            </a:r>
            <a:r>
              <a:rPr lang="en-GB" b="1" dirty="0">
                <a:solidFill>
                  <a:srgbClr val="FFFF00"/>
                </a:solidFill>
              </a:rPr>
              <a:t>First Centroid </a:t>
            </a:r>
            <a:r>
              <a:rPr lang="en-GB" dirty="0"/>
              <a:t>point </a:t>
            </a:r>
            <a:r>
              <a:rPr lang="en-GB" b="1" dirty="0">
                <a:solidFill>
                  <a:srgbClr val="FFFF00"/>
                </a:solidFill>
              </a:rPr>
              <a:t>Randomly</a:t>
            </a:r>
            <a:r>
              <a:rPr lang="en-GB" dirty="0"/>
              <a:t>.</a:t>
            </a:r>
          </a:p>
          <a:p>
            <a:pPr marL="228600" indent="-228600" algn="just"/>
            <a:r>
              <a:rPr lang="en-GB" dirty="0"/>
              <a:t>Initialize the others using the </a:t>
            </a:r>
            <a:r>
              <a:rPr lang="en-GB" b="1" dirty="0">
                <a:solidFill>
                  <a:srgbClr val="FFFF00"/>
                </a:solidFill>
              </a:rPr>
              <a:t>Furthest-First Heuristic</a:t>
            </a:r>
            <a:r>
              <a:rPr lang="en-GB" dirty="0"/>
              <a:t>.  </a:t>
            </a:r>
          </a:p>
          <a:p>
            <a:pPr marL="228600" indent="-228600" algn="just"/>
            <a:endParaRPr lang="en-GB" dirty="0"/>
          </a:p>
          <a:p>
            <a:pPr marL="0" indent="0" algn="just">
              <a:buNone/>
            </a:pPr>
            <a:endParaRPr lang="it-IT" dirty="0">
              <a:solidFill>
                <a:schemeClr val="bg1"/>
              </a:solidFill>
              <a:sym typeface="Dosis"/>
            </a:endParaRPr>
          </a:p>
          <a:p>
            <a:pPr marL="0" indent="0" algn="just">
              <a:buNone/>
            </a:pPr>
            <a:endParaRPr lang="it-IT" dirty="0">
              <a:solidFill>
                <a:schemeClr val="bg1"/>
              </a:solidFill>
              <a:sym typeface="Dosis"/>
            </a:endParaRPr>
          </a:p>
          <a:p>
            <a:pPr marL="0" indent="0" algn="just">
              <a:buNone/>
            </a:pPr>
            <a:endParaRPr lang="it-IT" dirty="0">
              <a:solidFill>
                <a:schemeClr val="bg1"/>
              </a:solidFill>
              <a:sym typeface="Dosis"/>
            </a:endParaRPr>
          </a:p>
        </p:txBody>
      </p:sp>
      <p:pic>
        <p:nvPicPr>
          <p:cNvPr id="3" name="Picture 2">
            <a:extLst>
              <a:ext uri="{FF2B5EF4-FFF2-40B4-BE49-F238E27FC236}">
                <a16:creationId xmlns:a16="http://schemas.microsoft.com/office/drawing/2014/main" id="{969E6629-918C-5DE7-39DF-8A1487D3ED66}"/>
              </a:ext>
            </a:extLst>
          </p:cNvPr>
          <p:cNvPicPr>
            <a:picLocks noChangeAspect="1"/>
          </p:cNvPicPr>
          <p:nvPr/>
        </p:nvPicPr>
        <p:blipFill>
          <a:blip r:embed="rId3"/>
          <a:stretch>
            <a:fillRect/>
          </a:stretch>
        </p:blipFill>
        <p:spPr>
          <a:xfrm>
            <a:off x="5964072" y="2982687"/>
            <a:ext cx="2328837" cy="1695394"/>
          </a:xfrm>
          <a:prstGeom prst="rect">
            <a:avLst/>
          </a:prstGeom>
        </p:spPr>
      </p:pic>
    </p:spTree>
    <p:extLst>
      <p:ext uri="{BB962C8B-B14F-4D97-AF65-F5344CB8AC3E}">
        <p14:creationId xmlns:p14="http://schemas.microsoft.com/office/powerpoint/2010/main" val="2238889942"/>
      </p:ext>
    </p:extLst>
  </p:cSld>
  <p:clrMapOvr>
    <a:masterClrMapping/>
  </p:clrMapOvr>
</p:sld>
</file>

<file path=ppt/theme/theme1.xml><?xml version="1.0" encoding="utf-8"?>
<a:theme xmlns:a="http://schemas.openxmlformats.org/drawingml/2006/main" name="Computer Science &amp; Mathematics Major for College: Statistics by Slidesgo">
  <a:themeElements>
    <a:clrScheme name="Simple Light">
      <a:dk1>
        <a:srgbClr val="1E0F3F"/>
      </a:dk1>
      <a:lt1>
        <a:srgbClr val="FFFFFF"/>
      </a:lt1>
      <a:dk2>
        <a:srgbClr val="F83797"/>
      </a:dk2>
      <a:lt2>
        <a:srgbClr val="4DF5FD"/>
      </a:lt2>
      <a:accent1>
        <a:srgbClr val="2F1C5C"/>
      </a:accent1>
      <a:accent2>
        <a:srgbClr val="3E2872"/>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5147</TotalTime>
  <Words>5606</Words>
  <Application>Microsoft Macintosh PowerPoint</Application>
  <PresentationFormat>On-screen Show (16:9)</PresentationFormat>
  <Paragraphs>526</Paragraphs>
  <Slides>45</Slides>
  <Notes>45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Quicksand Medium</vt:lpstr>
      <vt:lpstr>Fjalla One</vt:lpstr>
      <vt:lpstr>Cambria Math</vt:lpstr>
      <vt:lpstr>Arial</vt:lpstr>
      <vt:lpstr>Quicksand</vt:lpstr>
      <vt:lpstr>Dosis</vt:lpstr>
      <vt:lpstr>Roboto Condensed Light</vt:lpstr>
      <vt:lpstr>Bebas Neue</vt:lpstr>
      <vt:lpstr>Consolas</vt:lpstr>
      <vt:lpstr>Computer Science &amp; Mathematics Major for College: Statistics by Slidesgo</vt:lpstr>
      <vt:lpstr>APPLIED COMPUTER SCIENCE AND ARTIFICIAL INTELLIGENCE   019_AMG: “PERFORMANCE MONITORING”</vt:lpstr>
      <vt:lpstr>PROJECT CONTEXT</vt:lpstr>
      <vt:lpstr>PROJECT JOURNEY</vt:lpstr>
      <vt:lpstr>PROCESSOR</vt:lpstr>
      <vt:lpstr>TASK EXPLANATION</vt:lpstr>
      <vt:lpstr>1.1: Clustering Idle VS Working </vt:lpstr>
      <vt:lpstr>1.1: Clustering Idle VS Working </vt:lpstr>
      <vt:lpstr>1.1: Clustering Idle VS Working </vt:lpstr>
      <vt:lpstr>1.1: Clustering Idle VS Working </vt:lpstr>
      <vt:lpstr>1.1: Clustering Idle VS Working </vt:lpstr>
      <vt:lpstr>1.1: Clustering Idle VS Working </vt:lpstr>
      <vt:lpstr>1.1: Clustering Idle VS Working </vt:lpstr>
      <vt:lpstr>1.1: Clustering Idle VS Working </vt:lpstr>
      <vt:lpstr>1.1: Clustering Idle VS Working </vt:lpstr>
      <vt:lpstr>1.1: Clustering Idle VS Working </vt:lpstr>
      <vt:lpstr>1.1: CONCLUSIONS</vt:lpstr>
      <vt:lpstr>1.2: Time Performances: Devices Comparison </vt:lpstr>
      <vt:lpstr>1.2: Time Performances: Devices Comparison </vt:lpstr>
      <vt:lpstr>1.2: Time Performances: Devices Comparison </vt:lpstr>
      <vt:lpstr>1.2: CONCLUSIONS</vt:lpstr>
      <vt:lpstr>MEMORY &amp; PHYSICAL DISK</vt:lpstr>
      <vt:lpstr>TASK EXPLANATION</vt:lpstr>
      <vt:lpstr>2.1: Page Faults Analysis</vt:lpstr>
      <vt:lpstr>2.1: Page Faults Analysis</vt:lpstr>
      <vt:lpstr>2.1: Page Faults Analysis</vt:lpstr>
      <vt:lpstr>2.1: CONCLUSIONS</vt:lpstr>
      <vt:lpstr>2.2: Cache Faults Analysis</vt:lpstr>
      <vt:lpstr>2.2: Cache Faults Analysis</vt:lpstr>
      <vt:lpstr>2.2: CONCLUSIONS</vt:lpstr>
      <vt:lpstr>2.3: Physical Disk Analysis</vt:lpstr>
      <vt:lpstr>2.3: Physical Disk Analysis</vt:lpstr>
      <vt:lpstr>2.3: CONCLUSIONS</vt:lpstr>
      <vt:lpstr>CACHE &amp; FINAL COMPARISON</vt:lpstr>
      <vt:lpstr>TASK EXPLANATION</vt:lpstr>
      <vt:lpstr>3 : Cache Focus</vt:lpstr>
      <vt:lpstr>3: Cache Focus</vt:lpstr>
      <vt:lpstr>3 : Cache Focus</vt:lpstr>
      <vt:lpstr>3 : Cache Focus</vt:lpstr>
      <vt:lpstr>3 : Cache Focus</vt:lpstr>
      <vt:lpstr>3: CONCLUSIONS</vt:lpstr>
      <vt:lpstr>4 : FINAL COMPARISON</vt:lpstr>
      <vt:lpstr>4 : Final Comparison</vt:lpstr>
      <vt:lpstr>4 : Final Comparison</vt:lpstr>
      <vt:lpstr>4: CONCLUSIONS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COMPUTER SCIENCE AND ARTIFICIAL INTELLIGENCE   019_AMG: “PERFORMANCE MONITORING”</dc:title>
  <cp:lastModifiedBy>Alessio Borgi</cp:lastModifiedBy>
  <cp:revision>110</cp:revision>
  <dcterms:modified xsi:type="dcterms:W3CDTF">2022-07-13T06:21:25Z</dcterms:modified>
</cp:coreProperties>
</file>